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3" r:id="rId4"/>
    <p:sldId id="276" r:id="rId5"/>
    <p:sldId id="277" r:id="rId6"/>
    <p:sldId id="280" r:id="rId7"/>
    <p:sldId id="282" r:id="rId8"/>
    <p:sldId id="266" r:id="rId9"/>
    <p:sldId id="275" r:id="rId10"/>
    <p:sldId id="261" r:id="rId11"/>
    <p:sldId id="267" r:id="rId12"/>
    <p:sldId id="271" r:id="rId13"/>
    <p:sldId id="270" r:id="rId14"/>
    <p:sldId id="262" r:id="rId15"/>
    <p:sldId id="2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CAD32D0-A73D-4CE7-AA2F-300B9A868F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0686" y="1841611"/>
            <a:ext cx="10290629" cy="4319931"/>
          </a:xfrm>
          <a:custGeom>
            <a:avLst/>
            <a:gdLst>
              <a:gd name="connsiteX0" fmla="*/ 210811 w 10290629"/>
              <a:gd name="connsiteY0" fmla="*/ 0 h 4752270"/>
              <a:gd name="connsiteX1" fmla="*/ 10079818 w 10290629"/>
              <a:gd name="connsiteY1" fmla="*/ 0 h 4752270"/>
              <a:gd name="connsiteX2" fmla="*/ 10290629 w 10290629"/>
              <a:gd name="connsiteY2" fmla="*/ 210811 h 4752270"/>
              <a:gd name="connsiteX3" fmla="*/ 10290629 w 10290629"/>
              <a:gd name="connsiteY3" fmla="*/ 4541459 h 4752270"/>
              <a:gd name="connsiteX4" fmla="*/ 10079818 w 10290629"/>
              <a:gd name="connsiteY4" fmla="*/ 4752270 h 4752270"/>
              <a:gd name="connsiteX5" fmla="*/ 210811 w 10290629"/>
              <a:gd name="connsiteY5" fmla="*/ 4752270 h 4752270"/>
              <a:gd name="connsiteX6" fmla="*/ 0 w 10290629"/>
              <a:gd name="connsiteY6" fmla="*/ 4541459 h 4752270"/>
              <a:gd name="connsiteX7" fmla="*/ 0 w 10290629"/>
              <a:gd name="connsiteY7" fmla="*/ 210811 h 4752270"/>
              <a:gd name="connsiteX8" fmla="*/ 210811 w 10290629"/>
              <a:gd name="connsiteY8" fmla="*/ 0 h 475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90629" h="4752270">
                <a:moveTo>
                  <a:pt x="210811" y="0"/>
                </a:moveTo>
                <a:lnTo>
                  <a:pt x="10079818" y="0"/>
                </a:lnTo>
                <a:cubicBezTo>
                  <a:pt x="10196246" y="0"/>
                  <a:pt x="10290629" y="94383"/>
                  <a:pt x="10290629" y="210811"/>
                </a:cubicBezTo>
                <a:lnTo>
                  <a:pt x="10290629" y="4541459"/>
                </a:lnTo>
                <a:cubicBezTo>
                  <a:pt x="10290629" y="4657887"/>
                  <a:pt x="10196246" y="4752270"/>
                  <a:pt x="10079818" y="4752270"/>
                </a:cubicBezTo>
                <a:lnTo>
                  <a:pt x="210811" y="4752270"/>
                </a:lnTo>
                <a:cubicBezTo>
                  <a:pt x="94383" y="4752270"/>
                  <a:pt x="0" y="4657887"/>
                  <a:pt x="0" y="4541459"/>
                </a:cubicBezTo>
                <a:lnTo>
                  <a:pt x="0" y="210811"/>
                </a:lnTo>
                <a:cubicBezTo>
                  <a:pt x="0" y="94383"/>
                  <a:pt x="94383" y="0"/>
                  <a:pt x="2108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CBD41B1-871C-475F-B448-0686C38A4830}" type="datetime1">
              <a:rPr lang="en-US" smtClean="0"/>
              <a:t>6/28/21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2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E4508-01FE-4D47-BD11-C7896F224A93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177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807C-A118-4931-84AD-B910F23AE66F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8232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‹N°›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6/28/21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9" r:id="rId17"/>
    <p:sldLayoutId id="2147483671" r:id="rId18"/>
    <p:sldLayoutId id="2147483672" r:id="rId19"/>
    <p:sldLayoutId id="2147483673" r:id="rId20"/>
    <p:sldLayoutId id="2147483674" r:id="rId2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PROJET APARTMENTS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L3 MIAGE APP –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2021</a:t>
            </a: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E81379-BA38-1B46-B9C2-BC4F074B5601}"/>
              </a:ext>
            </a:extLst>
          </p:cNvPr>
          <p:cNvSpPr txBox="1">
            <a:spLocks/>
          </p:cNvSpPr>
          <p:nvPr/>
        </p:nvSpPr>
        <p:spPr>
          <a:xfrm>
            <a:off x="518853" y="6233650"/>
            <a:ext cx="5769058" cy="6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Maïrame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NDIAYE – Abla MIKOU –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Samy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MEGUENI -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Stellan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WEA - Seif BOUGUERRA - Ewen MARGUET 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BF1347-88DB-4C70-A718-15604B217281}"/>
              </a:ext>
            </a:extLst>
          </p:cNvPr>
          <p:cNvSpPr/>
          <p:nvPr/>
        </p:nvSpPr>
        <p:spPr>
          <a:xfrm>
            <a:off x="5914169" y="1396443"/>
            <a:ext cx="5643686" cy="3673876"/>
          </a:xfrm>
          <a:prstGeom prst="roundRect">
            <a:avLst>
              <a:gd name="adj" fmla="val 5963"/>
            </a:avLst>
          </a:prstGeom>
          <a:solidFill>
            <a:schemeClr val="accent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DC08C0-4188-45A9-A40C-0C321F3FD958}"/>
              </a:ext>
            </a:extLst>
          </p:cNvPr>
          <p:cNvSpPr/>
          <p:nvPr/>
        </p:nvSpPr>
        <p:spPr>
          <a:xfrm>
            <a:off x="634144" y="2523847"/>
            <a:ext cx="5371276" cy="3439613"/>
          </a:xfrm>
          <a:prstGeom prst="roundRect">
            <a:avLst>
              <a:gd name="adj" fmla="val 5963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8117D-31E1-4E53-9642-94C1ECDF807B}"/>
              </a:ext>
            </a:extLst>
          </p:cNvPr>
          <p:cNvSpPr/>
          <p:nvPr/>
        </p:nvSpPr>
        <p:spPr>
          <a:xfrm>
            <a:off x="634144" y="1416816"/>
            <a:ext cx="44761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</a:rPr>
              <a:t>Market Validation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85804B-4C5D-44BC-B78D-9DF315812777}"/>
              </a:ext>
            </a:extLst>
          </p:cNvPr>
          <p:cNvGrpSpPr/>
          <p:nvPr/>
        </p:nvGrpSpPr>
        <p:grpSpPr>
          <a:xfrm>
            <a:off x="7102062" y="2002914"/>
            <a:ext cx="3359150" cy="2460934"/>
            <a:chOff x="7102062" y="1928543"/>
            <a:chExt cx="3359150" cy="24609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FAD8DF-2402-4C18-87F3-C6EF1E4D6B74}"/>
                </a:ext>
              </a:extLst>
            </p:cNvPr>
            <p:cNvGrpSpPr/>
            <p:nvPr/>
          </p:nvGrpSpPr>
          <p:grpSpPr>
            <a:xfrm>
              <a:off x="7102062" y="2862155"/>
              <a:ext cx="3359150" cy="1527322"/>
              <a:chOff x="6186582" y="1901678"/>
              <a:chExt cx="3359150" cy="1527322"/>
            </a:xfrm>
          </p:grpSpPr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5C6BDBCC-04BC-4B33-B994-1A626D205FD8}"/>
                  </a:ext>
                </a:extLst>
              </p:cNvPr>
              <p:cNvSpPr txBox="1"/>
              <p:nvPr/>
            </p:nvSpPr>
            <p:spPr>
              <a:xfrm>
                <a:off x="6186582" y="1901678"/>
                <a:ext cx="335915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sz="6000" dirty="0">
                    <a:solidFill>
                      <a:schemeClr val="bg1"/>
                    </a:solidFill>
                    <a:latin typeface="+mj-lt"/>
                    <a:cs typeface="Carlito"/>
                  </a:rPr>
                  <a:t>17,000</a:t>
                </a:r>
              </a:p>
            </p:txBody>
          </p:sp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0CBF8A06-F8FE-4D9A-9ED2-4787503A6BC4}"/>
                  </a:ext>
                </a:extLst>
              </p:cNvPr>
              <p:cNvSpPr txBox="1"/>
              <p:nvPr/>
            </p:nvSpPr>
            <p:spPr>
              <a:xfrm>
                <a:off x="6186582" y="2861537"/>
                <a:ext cx="3359150" cy="567463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L="12700" marR="5080" indent="-12700" algn="ctr">
                  <a:spcBef>
                    <a:spcPts val="2155"/>
                  </a:spcBef>
                </a:pP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listings </a:t>
                </a:r>
                <a:r>
                  <a:rPr lang="en-US" sz="1800" spc="-5" dirty="0">
                    <a:solidFill>
                      <a:schemeClr val="bg1"/>
                    </a:solidFill>
                    <a:latin typeface="+mj-lt"/>
                    <a:cs typeface="Carlito"/>
                  </a:rPr>
                  <a:t>on SF 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&amp; </a:t>
                </a:r>
                <a:r>
                  <a:rPr lang="en-US" sz="1800" spc="-25" dirty="0">
                    <a:solidFill>
                      <a:schemeClr val="bg1"/>
                    </a:solidFill>
                    <a:latin typeface="+mj-lt"/>
                    <a:cs typeface="Carlito"/>
                  </a:rPr>
                  <a:t>NYC </a:t>
                </a:r>
                <a:r>
                  <a:rPr lang="en-US" sz="1800" spc="-10" dirty="0">
                    <a:solidFill>
                      <a:schemeClr val="bg1"/>
                    </a:solidFill>
                    <a:latin typeface="+mj-lt"/>
                    <a:cs typeface="Carlito"/>
                  </a:rPr>
                  <a:t>craigslist from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07/09 –</a:t>
                </a:r>
                <a:r>
                  <a:rPr lang="en-US" sz="1800" spc="5" dirty="0">
                    <a:solidFill>
                      <a:schemeClr val="bg1"/>
                    </a:solidFill>
                    <a:latin typeface="+mj-lt"/>
                    <a:cs typeface="Carlito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+mj-lt"/>
                    <a:cs typeface="Carlito"/>
                  </a:rPr>
                  <a:t>07/16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E02534-BA38-4852-929D-81BE6022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01" y="1928543"/>
              <a:ext cx="849073" cy="84907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EBA784-F37E-4725-AB77-BEF5454E2333}"/>
              </a:ext>
            </a:extLst>
          </p:cNvPr>
          <p:cNvGrpSpPr/>
          <p:nvPr/>
        </p:nvGrpSpPr>
        <p:grpSpPr>
          <a:xfrm>
            <a:off x="1635127" y="2993733"/>
            <a:ext cx="3369310" cy="2504040"/>
            <a:chOff x="1635127" y="2906015"/>
            <a:chExt cx="3369310" cy="250404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2272E78-30B5-4479-AAB8-60BE3E35AC56}"/>
                </a:ext>
              </a:extLst>
            </p:cNvPr>
            <p:cNvGrpSpPr/>
            <p:nvPr/>
          </p:nvGrpSpPr>
          <p:grpSpPr>
            <a:xfrm>
              <a:off x="1635127" y="3798950"/>
              <a:ext cx="3369310" cy="1611105"/>
              <a:chOff x="1187586" y="3775255"/>
              <a:chExt cx="3369310" cy="1611105"/>
            </a:xfrm>
          </p:grpSpPr>
          <p:sp>
            <p:nvSpPr>
              <p:cNvPr id="11" name="object 4">
                <a:extLst>
                  <a:ext uri="{FF2B5EF4-FFF2-40B4-BE49-F238E27FC236}">
                    <a16:creationId xmlns:a16="http://schemas.microsoft.com/office/drawing/2014/main" id="{8D07090C-1D29-429D-84AC-D8063D6CD7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7586" y="3775255"/>
                <a:ext cx="3369310" cy="936795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12700" algn="ctr">
                  <a:lnSpc>
                    <a:spcPct val="100000"/>
                  </a:lnSpc>
                  <a:spcBef>
                    <a:spcPts val="105"/>
                  </a:spcBef>
                </a:pPr>
                <a:r>
                  <a:rPr lang="en-US" sz="6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rlito"/>
                  </a:rPr>
                  <a:t>630,000</a:t>
                </a:r>
                <a:endParaRPr lang="en-US" sz="6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rlito"/>
                </a:endParaRPr>
              </a:p>
            </p:txBody>
          </p:sp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82E76060-D6E7-428B-838F-013890235EFF}"/>
                  </a:ext>
                </a:extLst>
              </p:cNvPr>
              <p:cNvSpPr txBox="1"/>
              <p:nvPr/>
            </p:nvSpPr>
            <p:spPr>
              <a:xfrm>
                <a:off x="1407590" y="4726564"/>
                <a:ext cx="2929302" cy="659796"/>
              </a:xfrm>
              <a:prstGeom prst="rect">
                <a:avLst/>
              </a:prstGeom>
            </p:spPr>
            <p:txBody>
              <a:bodyPr vert="horz" wrap="square" lIns="0" tIns="43815" rIns="0" bIns="0" rtlCol="0">
                <a:spAutoFit/>
              </a:bodyPr>
              <a:lstStyle/>
              <a:p>
                <a:pPr marR="5080" indent="12700" algn="ctr">
                  <a:spcBef>
                    <a:spcPts val="345"/>
                  </a:spcBef>
                </a:pP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On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temporary </a:t>
                </a:r>
                <a:r>
                  <a:rPr lang="en-US" sz="2000" spc="-5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housing </a:t>
                </a:r>
                <a:r>
                  <a:rPr lang="en-US" sz="2000" spc="-1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cs typeface="Carlito"/>
                  </a:rPr>
                  <a:t>site couchsurfing.com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Carlito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D92436-1CD1-4E24-90D5-F0A5DC349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245" y="2906015"/>
              <a:ext cx="849073" cy="849073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2086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28" b="14528"/>
          <a:stretch>
            <a:fillRect/>
          </a:stretch>
        </p:blipFill>
        <p:spPr/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148FD-D5EF-4A61-9B43-6CEB94E7F889}"/>
              </a:ext>
            </a:extLst>
          </p:cNvPr>
          <p:cNvGrpSpPr/>
          <p:nvPr/>
        </p:nvGrpSpPr>
        <p:grpSpPr>
          <a:xfrm>
            <a:off x="1235818" y="5402264"/>
            <a:ext cx="7296718" cy="1036209"/>
            <a:chOff x="1235818" y="5460322"/>
            <a:chExt cx="7296718" cy="103620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B63F203-E0CE-421B-B6B5-1D9FC1368C43}"/>
                </a:ext>
              </a:extLst>
            </p:cNvPr>
            <p:cNvSpPr/>
            <p:nvPr/>
          </p:nvSpPr>
          <p:spPr>
            <a:xfrm>
              <a:off x="1235818" y="5460322"/>
              <a:ext cx="7296718" cy="1036209"/>
            </a:xfrm>
            <a:prstGeom prst="roundRect">
              <a:avLst>
                <a:gd name="adj" fmla="val 11823"/>
              </a:avLst>
            </a:prstGeom>
            <a:solidFill>
              <a:schemeClr val="bg1"/>
            </a:solidFill>
            <a:ln>
              <a:noFill/>
            </a:ln>
            <a:effectLst>
              <a:outerShdw blurRad="762000" dist="12700" dir="5400000" sx="90000" sy="9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latin typeface="Josefin Sans" panose="00000500000000000000" pitchFamily="2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1EFBEE-F0DE-463C-9BD9-CB0A0EB68DE3}"/>
                </a:ext>
              </a:extLst>
            </p:cNvPr>
            <p:cNvGrpSpPr/>
            <p:nvPr/>
          </p:nvGrpSpPr>
          <p:grpSpPr>
            <a:xfrm>
              <a:off x="2455915" y="5653677"/>
              <a:ext cx="5764253" cy="646331"/>
              <a:chOff x="2383455" y="5653677"/>
              <a:chExt cx="5764253" cy="64633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B06CAC-3EB7-46E4-B5A9-AB17C1B9BEA4}"/>
                  </a:ext>
                </a:extLst>
              </p:cNvPr>
              <p:cNvSpPr/>
              <p:nvPr/>
            </p:nvSpPr>
            <p:spPr>
              <a:xfrm>
                <a:off x="2383455" y="5653677"/>
                <a:ext cx="19749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5"/>
                  </a:spcBef>
                </a:pPr>
                <a:endParaRPr lang="en-US" sz="3600" dirty="0">
                  <a:latin typeface="+mj-lt"/>
                  <a:cs typeface="Carlito"/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28E1171-838D-44F3-8BC2-5520043EE2D7}"/>
                  </a:ext>
                </a:extLst>
              </p:cNvPr>
              <p:cNvGrpSpPr/>
              <p:nvPr/>
            </p:nvGrpSpPr>
            <p:grpSpPr>
              <a:xfrm>
                <a:off x="7212840" y="5687333"/>
                <a:ext cx="934868" cy="579018"/>
                <a:chOff x="10435012" y="915171"/>
                <a:chExt cx="934868" cy="579018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948671-DB14-427A-994C-6953C9AA0880}"/>
                    </a:ext>
                  </a:extLst>
                </p:cNvPr>
                <p:cNvSpPr/>
                <p:nvPr/>
              </p:nvSpPr>
              <p:spPr>
                <a:xfrm>
                  <a:off x="10435012" y="915171"/>
                  <a:ext cx="934868" cy="5790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FDB2387C-CDF7-4763-AB9F-D542F30F0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37531" y="1092329"/>
                  <a:ext cx="129830" cy="224704"/>
                </a:xfrm>
                <a:custGeom>
                  <a:avLst/>
                  <a:gdLst>
                    <a:gd name="T0" fmla="*/ 917464 w 228"/>
                    <a:gd name="T1" fmla="*/ 6378503 h 396"/>
                    <a:gd name="T2" fmla="*/ 917464 w 228"/>
                    <a:gd name="T3" fmla="*/ 6378503 h 396"/>
                    <a:gd name="T4" fmla="*/ 20449952 w 228"/>
                    <a:gd name="T5" fmla="*/ 25644259 h 396"/>
                    <a:gd name="T6" fmla="*/ 917464 w 228"/>
                    <a:gd name="T7" fmla="*/ 45951270 h 396"/>
                    <a:gd name="T8" fmla="*/ 917464 w 228"/>
                    <a:gd name="T9" fmla="*/ 45951270 h 396"/>
                    <a:gd name="T10" fmla="*/ 0 w 228"/>
                    <a:gd name="T11" fmla="*/ 47773648 h 396"/>
                    <a:gd name="T12" fmla="*/ 3801645 w 228"/>
                    <a:gd name="T13" fmla="*/ 51418403 h 396"/>
                    <a:gd name="T14" fmla="*/ 6554398 w 228"/>
                    <a:gd name="T15" fmla="*/ 50507395 h 396"/>
                    <a:gd name="T16" fmla="*/ 6554398 w 228"/>
                    <a:gd name="T17" fmla="*/ 50507395 h 396"/>
                    <a:gd name="T18" fmla="*/ 28839639 w 228"/>
                    <a:gd name="T19" fmla="*/ 28507892 h 396"/>
                    <a:gd name="T20" fmla="*/ 28839639 w 228"/>
                    <a:gd name="T21" fmla="*/ 28507892 h 396"/>
                    <a:gd name="T22" fmla="*/ 29757103 w 228"/>
                    <a:gd name="T23" fmla="*/ 25644259 h 396"/>
                    <a:gd name="T24" fmla="*/ 29757103 w 228"/>
                    <a:gd name="T25" fmla="*/ 25644259 h 396"/>
                    <a:gd name="T26" fmla="*/ 29757103 w 228"/>
                    <a:gd name="T27" fmla="*/ 25644259 h 396"/>
                    <a:gd name="T28" fmla="*/ 28839639 w 228"/>
                    <a:gd name="T29" fmla="*/ 22910511 h 396"/>
                    <a:gd name="T30" fmla="*/ 28839639 w 228"/>
                    <a:gd name="T31" fmla="*/ 22910511 h 396"/>
                    <a:gd name="T32" fmla="*/ 6554398 w 228"/>
                    <a:gd name="T33" fmla="*/ 911369 h 396"/>
                    <a:gd name="T34" fmla="*/ 6554398 w 228"/>
                    <a:gd name="T35" fmla="*/ 911369 h 396"/>
                    <a:gd name="T36" fmla="*/ 3801645 w 228"/>
                    <a:gd name="T37" fmla="*/ 0 h 396"/>
                    <a:gd name="T38" fmla="*/ 0 w 228"/>
                    <a:gd name="T39" fmla="*/ 3644756 h 396"/>
                    <a:gd name="T40" fmla="*/ 917464 w 228"/>
                    <a:gd name="T41" fmla="*/ 6378503 h 39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228" h="396">
                      <a:moveTo>
                        <a:pt x="7" y="49"/>
                      </a:moveTo>
                      <a:lnTo>
                        <a:pt x="7" y="49"/>
                      </a:lnTo>
                      <a:cubicBezTo>
                        <a:pt x="156" y="197"/>
                        <a:pt x="156" y="197"/>
                        <a:pt x="156" y="197"/>
                      </a:cubicBezTo>
                      <a:cubicBezTo>
                        <a:pt x="7" y="353"/>
                        <a:pt x="7" y="353"/>
                        <a:pt x="7" y="353"/>
                      </a:cubicBezTo>
                      <a:cubicBezTo>
                        <a:pt x="0" y="353"/>
                        <a:pt x="0" y="360"/>
                        <a:pt x="0" y="367"/>
                      </a:cubicBezTo>
                      <a:cubicBezTo>
                        <a:pt x="0" y="388"/>
                        <a:pt x="15" y="395"/>
                        <a:pt x="29" y="395"/>
                      </a:cubicBezTo>
                      <a:cubicBezTo>
                        <a:pt x="36" y="395"/>
                        <a:pt x="43" y="395"/>
                        <a:pt x="50" y="388"/>
                      </a:cubicBezTo>
                      <a:cubicBezTo>
                        <a:pt x="220" y="219"/>
                        <a:pt x="220" y="219"/>
                        <a:pt x="220" y="219"/>
                      </a:cubicBezTo>
                      <a:cubicBezTo>
                        <a:pt x="227" y="212"/>
                        <a:pt x="227" y="205"/>
                        <a:pt x="227" y="197"/>
                      </a:cubicBezTo>
                      <a:cubicBezTo>
                        <a:pt x="227" y="190"/>
                        <a:pt x="227" y="183"/>
                        <a:pt x="220" y="176"/>
                      </a:cubicBez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43" y="7"/>
                        <a:pt x="36" y="0"/>
                        <a:pt x="29" y="0"/>
                      </a:cubicBezTo>
                      <a:cubicBezTo>
                        <a:pt x="15" y="0"/>
                        <a:pt x="0" y="14"/>
                        <a:pt x="0" y="28"/>
                      </a:cubicBezTo>
                      <a:cubicBezTo>
                        <a:pt x="0" y="42"/>
                        <a:pt x="7" y="49"/>
                        <a:pt x="7" y="4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Josefin Sans" panose="00000500000000000000" pitchFamily="2" charset="0"/>
                  </a:endParaRPr>
                </a:p>
              </p:txBody>
            </p:sp>
          </p:grp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FCE7AD-FE42-4F25-87CB-4AEF38A08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35" y="5610752"/>
            <a:ext cx="616064" cy="6160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53461" y="1207934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-5" dirty="0">
                <a:solidFill>
                  <a:srgbClr val="444748"/>
                </a:solidFill>
                <a:cs typeface="Carlito"/>
              </a:rPr>
              <a:t>Search </a:t>
            </a:r>
            <a:r>
              <a:rPr lang="en-US" spc="-30" dirty="0">
                <a:solidFill>
                  <a:srgbClr val="444748"/>
                </a:solidFill>
                <a:cs typeface="Carlito"/>
              </a:rPr>
              <a:t>By</a:t>
            </a:r>
            <a:r>
              <a:rPr lang="en-US" spc="-85" dirty="0">
                <a:solidFill>
                  <a:srgbClr val="444748"/>
                </a:solidFill>
                <a:cs typeface="Carlito"/>
              </a:rPr>
              <a:t> </a:t>
            </a:r>
            <a:r>
              <a:rPr lang="en-US" spc="-5" dirty="0">
                <a:solidFill>
                  <a:srgbClr val="444748"/>
                </a:solidFill>
                <a:cs typeface="Carlito"/>
              </a:rPr>
              <a:t>City</a:t>
            </a:r>
            <a:endParaRPr lang="en-US" dirty="0">
              <a:cs typeface="Carlito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08B588-4CD8-4252-BCD5-D550F0511064}"/>
              </a:ext>
            </a:extLst>
          </p:cNvPr>
          <p:cNvSpPr/>
          <p:nvPr/>
        </p:nvSpPr>
        <p:spPr>
          <a:xfrm>
            <a:off x="2455915" y="5595619"/>
            <a:ext cx="3240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444748"/>
                </a:solidFill>
                <a:latin typeface="+mj-lt"/>
                <a:cs typeface="Carlito"/>
              </a:rPr>
              <a:t>Search By City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1692867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9C2DB33-F5D5-400E-8CEA-7B1A7A154647}"/>
              </a:ext>
            </a:extLst>
          </p:cNvPr>
          <p:cNvGrpSpPr/>
          <p:nvPr/>
        </p:nvGrpSpPr>
        <p:grpSpPr>
          <a:xfrm>
            <a:off x="547141" y="690223"/>
            <a:ext cx="10913983" cy="5477553"/>
            <a:chOff x="547141" y="690223"/>
            <a:chExt cx="10913983" cy="547755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A38F081-5355-40EC-AD29-EDBD00F3DC7C}"/>
                </a:ext>
              </a:extLst>
            </p:cNvPr>
            <p:cNvGrpSpPr/>
            <p:nvPr/>
          </p:nvGrpSpPr>
          <p:grpSpPr>
            <a:xfrm>
              <a:off x="547141" y="1513366"/>
              <a:ext cx="4047165" cy="2102637"/>
              <a:chOff x="580572" y="1201474"/>
              <a:chExt cx="4047165" cy="210263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2584E14-7044-4D0B-B340-A1C53BBE9269}"/>
                  </a:ext>
                </a:extLst>
              </p:cNvPr>
              <p:cNvSpPr/>
              <p:nvPr/>
            </p:nvSpPr>
            <p:spPr>
              <a:xfrm>
                <a:off x="580572" y="1201474"/>
                <a:ext cx="40196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400" b="1" dirty="0">
                    <a:solidFill>
                      <a:schemeClr val="accent1"/>
                    </a:solidFill>
                  </a:rPr>
                  <a:t>Business Model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B394646-77AF-4E02-BDB4-7925F363F4C7}"/>
                  </a:ext>
                </a:extLst>
              </p:cNvPr>
              <p:cNvSpPr/>
              <p:nvPr/>
            </p:nvSpPr>
            <p:spPr>
              <a:xfrm>
                <a:off x="608098" y="2657780"/>
                <a:ext cx="40196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We take a 10% commission on each transaction.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D50A3C-11AB-4E63-B7D5-CAB629C1BEB8}"/>
                </a:ext>
              </a:extLst>
            </p:cNvPr>
            <p:cNvGrpSpPr/>
            <p:nvPr/>
          </p:nvGrpSpPr>
          <p:grpSpPr>
            <a:xfrm>
              <a:off x="2853128" y="690223"/>
              <a:ext cx="8607996" cy="5477553"/>
              <a:chOff x="2615728" y="690223"/>
              <a:chExt cx="8607996" cy="547755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BA06346-63B5-4FA4-9354-F6998E8174BC}"/>
                  </a:ext>
                </a:extLst>
              </p:cNvPr>
              <p:cNvGrpSpPr/>
              <p:nvPr/>
            </p:nvGrpSpPr>
            <p:grpSpPr>
              <a:xfrm>
                <a:off x="2615728" y="690223"/>
                <a:ext cx="6960543" cy="5477553"/>
                <a:chOff x="2440504" y="690223"/>
                <a:chExt cx="6960543" cy="547755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15733B7B-4AA9-48FB-82A3-FFD526DF54CB}"/>
                    </a:ext>
                  </a:extLst>
                </p:cNvPr>
                <p:cNvGrpSpPr/>
                <p:nvPr/>
              </p:nvGrpSpPr>
              <p:grpSpPr>
                <a:xfrm>
                  <a:off x="2440504" y="690223"/>
                  <a:ext cx="6960543" cy="5477553"/>
                  <a:chOff x="2440504" y="690223"/>
                  <a:chExt cx="6960543" cy="5477553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23592F59-1726-4173-9192-111EF8CE6A10}"/>
                      </a:ext>
                    </a:extLst>
                  </p:cNvPr>
                  <p:cNvSpPr/>
                  <p:nvPr/>
                </p:nvSpPr>
                <p:spPr>
                  <a:xfrm>
                    <a:off x="2440504" y="4341925"/>
                    <a:ext cx="2320181" cy="1825851"/>
                  </a:xfrm>
                  <a:prstGeom prst="roundRect">
                    <a:avLst>
                      <a:gd name="adj" fmla="val 7053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Rounded Corners 3">
                    <a:extLst>
                      <a:ext uri="{FF2B5EF4-FFF2-40B4-BE49-F238E27FC236}">
                        <a16:creationId xmlns:a16="http://schemas.microsoft.com/office/drawing/2014/main" id="{FB8873FF-28F9-43B8-8285-68D9F58E7D16}"/>
                      </a:ext>
                    </a:extLst>
                  </p:cNvPr>
                  <p:cNvSpPr/>
                  <p:nvPr/>
                </p:nvSpPr>
                <p:spPr>
                  <a:xfrm>
                    <a:off x="4760685" y="2516074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56FA8AEA-FAB5-4F43-950A-24C0C3B229F6}"/>
                      </a:ext>
                    </a:extLst>
                  </p:cNvPr>
                  <p:cNvSpPr/>
                  <p:nvPr/>
                </p:nvSpPr>
                <p:spPr>
                  <a:xfrm>
                    <a:off x="7080866" y="690223"/>
                    <a:ext cx="2320181" cy="1825851"/>
                  </a:xfrm>
                  <a:prstGeom prst="roundRect">
                    <a:avLst>
                      <a:gd name="adj" fmla="val 864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  <a:effectLst>
                    <a:outerShdw blurRad="825500" dist="38100" dir="8100000" sx="97000" sy="97000" algn="tr" rotWithShape="0">
                      <a:prstClr val="black">
                        <a:alpha val="14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0" name="object 9">
                    <a:extLst>
                      <a:ext uri="{FF2B5EF4-FFF2-40B4-BE49-F238E27FC236}">
                        <a16:creationId xmlns:a16="http://schemas.microsoft.com/office/drawing/2014/main" id="{37C55964-8596-459F-831E-D3035140DC97}"/>
                      </a:ext>
                    </a:extLst>
                  </p:cNvPr>
                  <p:cNvSpPr txBox="1"/>
                  <p:nvPr/>
                </p:nvSpPr>
                <p:spPr>
                  <a:xfrm>
                    <a:off x="2777978" y="5028790"/>
                    <a:ext cx="1645231" cy="62773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 algn="ctr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sz="4000" b="1" spc="-10" dirty="0">
                        <a:solidFill>
                          <a:srgbClr val="FFFFFF"/>
                        </a:solidFill>
                        <a:latin typeface="+mj-lt"/>
                        <a:cs typeface="Carlito"/>
                      </a:rPr>
                      <a:t>10.6M</a:t>
                    </a:r>
                    <a:endParaRPr sz="4000" dirty="0"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1" name="object 10">
                    <a:extLst>
                      <a:ext uri="{FF2B5EF4-FFF2-40B4-BE49-F238E27FC236}">
                        <a16:creationId xmlns:a16="http://schemas.microsoft.com/office/drawing/2014/main" id="{1C88B300-7512-41E9-8FC8-A47694FA0517}"/>
                      </a:ext>
                    </a:extLst>
                  </p:cNvPr>
                  <p:cNvSpPr txBox="1"/>
                  <p:nvPr/>
                </p:nvSpPr>
                <p:spPr>
                  <a:xfrm>
                    <a:off x="5443890" y="3050221"/>
                    <a:ext cx="1281030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  <p:sp>
                <p:nvSpPr>
                  <p:cNvPr id="12" name="object 11">
                    <a:extLst>
                      <a:ext uri="{FF2B5EF4-FFF2-40B4-BE49-F238E27FC236}">
                        <a16:creationId xmlns:a16="http://schemas.microsoft.com/office/drawing/2014/main" id="{CCE859EC-543A-434D-ABB1-3C6826429AF4}"/>
                      </a:ext>
                    </a:extLst>
                  </p:cNvPr>
                  <p:cNvSpPr txBox="1"/>
                  <p:nvPr/>
                </p:nvSpPr>
                <p:spPr>
                  <a:xfrm>
                    <a:off x="7342748" y="1224370"/>
                    <a:ext cx="1937267" cy="757555"/>
                  </a:xfrm>
                  <a:prstGeom prst="rect">
                    <a:avLst/>
                  </a:prstGeom>
                </p:spPr>
                <p:txBody>
                  <a:bodyPr vert="horz" wrap="square" lIns="0" tIns="12700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100"/>
                      </a:spcBef>
                    </a:pPr>
                    <a:r>
                      <a:rPr sz="4800" b="1" dirty="0">
                        <a:solidFill>
                          <a:schemeClr val="accent1"/>
                        </a:solidFill>
                        <a:latin typeface="+mj-lt"/>
                        <a:cs typeface="Carlito"/>
                      </a:rPr>
                      <a:t>$200M</a:t>
                    </a:r>
                    <a:endParaRPr sz="4800" dirty="0">
                      <a:solidFill>
                        <a:schemeClr val="accent1"/>
                      </a:solidFill>
                      <a:latin typeface="+mj-lt"/>
                      <a:cs typeface="Carlito"/>
                    </a:endParaRPr>
                  </a:p>
                </p:txBody>
              </p:sp>
            </p:grpSp>
            <p:sp>
              <p:nvSpPr>
                <p:cNvPr id="18" name="object 238">
                  <a:extLst>
                    <a:ext uri="{FF2B5EF4-FFF2-40B4-BE49-F238E27FC236}">
                      <a16:creationId xmlns:a16="http://schemas.microsoft.com/office/drawing/2014/main" id="{4FA95A8D-C6D7-4AB6-A04A-1C06E4F42C3B}"/>
                    </a:ext>
                  </a:extLst>
                </p:cNvPr>
                <p:cNvSpPr/>
                <p:nvPr/>
              </p:nvSpPr>
              <p:spPr>
                <a:xfrm rot="9284776" flipH="1">
                  <a:off x="4465929" y="4390592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19" name="object 238">
                  <a:extLst>
                    <a:ext uri="{FF2B5EF4-FFF2-40B4-BE49-F238E27FC236}">
                      <a16:creationId xmlns:a16="http://schemas.microsoft.com/office/drawing/2014/main" id="{A1D746B1-A840-47C4-BC36-C7B7DE770BBF}"/>
                    </a:ext>
                  </a:extLst>
                </p:cNvPr>
                <p:cNvSpPr/>
                <p:nvPr/>
              </p:nvSpPr>
              <p:spPr>
                <a:xfrm rot="9284776" flipH="1">
                  <a:off x="6767640" y="2587226"/>
                  <a:ext cx="953710" cy="413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34" h="231775">
                      <a:moveTo>
                        <a:pt x="518120" y="81969"/>
                      </a:moveTo>
                      <a:lnTo>
                        <a:pt x="156251" y="81969"/>
                      </a:lnTo>
                      <a:lnTo>
                        <a:pt x="201994" y="86264"/>
                      </a:lnTo>
                      <a:lnTo>
                        <a:pt x="249022" y="96460"/>
                      </a:lnTo>
                      <a:lnTo>
                        <a:pt x="296640" y="112521"/>
                      </a:lnTo>
                      <a:lnTo>
                        <a:pt x="344156" y="134409"/>
                      </a:lnTo>
                      <a:lnTo>
                        <a:pt x="390874" y="162086"/>
                      </a:lnTo>
                      <a:lnTo>
                        <a:pt x="336755" y="231671"/>
                      </a:lnTo>
                      <a:lnTo>
                        <a:pt x="533768" y="207047"/>
                      </a:lnTo>
                      <a:lnTo>
                        <a:pt x="518120" y="81969"/>
                      </a:lnTo>
                      <a:close/>
                    </a:path>
                    <a:path w="534034" h="231775">
                      <a:moveTo>
                        <a:pt x="208607" y="0"/>
                      </a:moveTo>
                      <a:lnTo>
                        <a:pt x="163200" y="3788"/>
                      </a:lnTo>
                      <a:lnTo>
                        <a:pt x="121044" y="14062"/>
                      </a:lnTo>
                      <a:lnTo>
                        <a:pt x="82958" y="30809"/>
                      </a:lnTo>
                      <a:lnTo>
                        <a:pt x="33112" y="70440"/>
                      </a:lnTo>
                      <a:lnTo>
                        <a:pt x="0" y="124571"/>
                      </a:lnTo>
                      <a:lnTo>
                        <a:pt x="33666" y="104878"/>
                      </a:lnTo>
                      <a:lnTo>
                        <a:pt x="71393" y="91239"/>
                      </a:lnTo>
                      <a:lnTo>
                        <a:pt x="112486" y="83615"/>
                      </a:lnTo>
                      <a:lnTo>
                        <a:pt x="156251" y="81969"/>
                      </a:lnTo>
                      <a:lnTo>
                        <a:pt x="518120" y="81969"/>
                      </a:lnTo>
                      <a:lnTo>
                        <a:pt x="517721" y="78778"/>
                      </a:lnTo>
                      <a:lnTo>
                        <a:pt x="455667" y="78778"/>
                      </a:lnTo>
                      <a:lnTo>
                        <a:pt x="406320" y="49952"/>
                      </a:lnTo>
                      <a:lnTo>
                        <a:pt x="356120" y="27674"/>
                      </a:lnTo>
                      <a:lnTo>
                        <a:pt x="305888" y="11930"/>
                      </a:lnTo>
                      <a:lnTo>
                        <a:pt x="256443" y="2710"/>
                      </a:lnTo>
                      <a:lnTo>
                        <a:pt x="208607" y="0"/>
                      </a:lnTo>
                      <a:close/>
                    </a:path>
                    <a:path w="534034" h="231775">
                      <a:moveTo>
                        <a:pt x="509122" y="10047"/>
                      </a:moveTo>
                      <a:lnTo>
                        <a:pt x="455667" y="78778"/>
                      </a:lnTo>
                      <a:lnTo>
                        <a:pt x="517721" y="78778"/>
                      </a:lnTo>
                      <a:lnTo>
                        <a:pt x="509122" y="100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/>
                    </a:gs>
                  </a:gsLst>
                  <a:lin ang="0" scaled="1"/>
                </a:gra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7314876-A5CC-4CAB-85CA-506961FE53DC}"/>
                  </a:ext>
                </a:extLst>
              </p:cNvPr>
              <p:cNvGrpSpPr/>
              <p:nvPr/>
            </p:nvGrpSpPr>
            <p:grpSpPr>
              <a:xfrm>
                <a:off x="5132758" y="5028790"/>
                <a:ext cx="2008563" cy="770492"/>
                <a:chOff x="5690684" y="2188326"/>
                <a:chExt cx="2008563" cy="770492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F228446F-7C40-42C6-97ED-6BC8019F8DF5}"/>
                    </a:ext>
                  </a:extLst>
                </p:cNvPr>
                <p:cNvSpPr/>
                <p:nvPr/>
              </p:nvSpPr>
              <p:spPr>
                <a:xfrm>
                  <a:off x="5690684" y="2188326"/>
                  <a:ext cx="20085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Trips W/AB&amp;B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99383E7-1025-47B7-BCA2-988803DE28BC}"/>
                    </a:ext>
                  </a:extLst>
                </p:cNvPr>
                <p:cNvSpPr/>
                <p:nvPr/>
              </p:nvSpPr>
              <p:spPr>
                <a:xfrm>
                  <a:off x="5690684" y="2589486"/>
                  <a:ext cx="16894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Share of Market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1740FA-FA4D-450F-BD0A-C43CCB805214}"/>
                  </a:ext>
                </a:extLst>
              </p:cNvPr>
              <p:cNvGrpSpPr/>
              <p:nvPr/>
            </p:nvGrpSpPr>
            <p:grpSpPr>
              <a:xfrm>
                <a:off x="7517972" y="3043752"/>
                <a:ext cx="2158540" cy="770492"/>
                <a:chOff x="8323613" y="2116948"/>
                <a:chExt cx="2158540" cy="770492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0DDDAFC-695D-464C-A2B6-0AA4E28BBA9B}"/>
                    </a:ext>
                  </a:extLst>
                </p:cNvPr>
                <p:cNvSpPr/>
                <p:nvPr/>
              </p:nvSpPr>
              <p:spPr>
                <a:xfrm>
                  <a:off x="8323613" y="2116948"/>
                  <a:ext cx="116788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Avg Fee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87A8FFE-B400-48F0-BFD2-1EDA62025783}"/>
                    </a:ext>
                  </a:extLst>
                </p:cNvPr>
                <p:cNvSpPr/>
                <p:nvPr/>
              </p:nvSpPr>
              <p:spPr>
                <a:xfrm>
                  <a:off x="8323613" y="2518108"/>
                  <a:ext cx="215854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$70/night @ 3 nights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C208BB6-F3C2-4D17-A56E-5366EFDB6BB6}"/>
                  </a:ext>
                </a:extLst>
              </p:cNvPr>
              <p:cNvGrpSpPr/>
              <p:nvPr/>
            </p:nvGrpSpPr>
            <p:grpSpPr>
              <a:xfrm>
                <a:off x="9932217" y="1217901"/>
                <a:ext cx="1291507" cy="770492"/>
                <a:chOff x="8561200" y="2116948"/>
                <a:chExt cx="1291507" cy="770492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82BE3FD8-4CFA-4919-A913-57123108C4E0}"/>
                    </a:ext>
                  </a:extLst>
                </p:cNvPr>
                <p:cNvSpPr/>
                <p:nvPr/>
              </p:nvSpPr>
              <p:spPr>
                <a:xfrm>
                  <a:off x="8561200" y="2116948"/>
                  <a:ext cx="129150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4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Revenue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57789670-667B-4E14-AAC3-96F4098D8E66}"/>
                    </a:ext>
                  </a:extLst>
                </p:cNvPr>
                <p:cNvSpPr/>
                <p:nvPr/>
              </p:nvSpPr>
              <p:spPr>
                <a:xfrm>
                  <a:off x="8561200" y="2518108"/>
                  <a:ext cx="119135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2008-2011</a:t>
                  </a: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2535397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7">
            <a:extLst>
              <a:ext uri="{FF2B5EF4-FFF2-40B4-BE49-F238E27FC236}">
                <a16:creationId xmlns:a16="http://schemas.microsoft.com/office/drawing/2014/main" id="{E55C1419-6EA9-449B-BF49-538390D3415C}"/>
              </a:ext>
            </a:extLst>
          </p:cNvPr>
          <p:cNvSpPr txBox="1"/>
          <p:nvPr/>
        </p:nvSpPr>
        <p:spPr>
          <a:xfrm>
            <a:off x="5238890" y="1580203"/>
            <a:ext cx="1696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Ergonomie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6" name="object 8">
            <a:extLst>
              <a:ext uri="{FF2B5EF4-FFF2-40B4-BE49-F238E27FC236}">
                <a16:creationId xmlns:a16="http://schemas.microsoft.com/office/drawing/2014/main" id="{6A2B72BA-0B57-4A19-BD7E-E1BD07056E87}"/>
              </a:ext>
            </a:extLst>
          </p:cNvPr>
          <p:cNvSpPr txBox="1"/>
          <p:nvPr/>
        </p:nvSpPr>
        <p:spPr>
          <a:xfrm>
            <a:off x="5484739" y="5914140"/>
            <a:ext cx="1292898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1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Exp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ens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i</a:t>
            </a:r>
            <a:r>
              <a:rPr lang="en-US" b="1" spc="-1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v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27" name="object 9">
            <a:extLst>
              <a:ext uri="{FF2B5EF4-FFF2-40B4-BE49-F238E27FC236}">
                <a16:creationId xmlns:a16="http://schemas.microsoft.com/office/drawing/2014/main" id="{ED0612B0-9BB0-4554-AB3E-C53F6DC4DE8D}"/>
              </a:ext>
            </a:extLst>
          </p:cNvPr>
          <p:cNvSpPr txBox="1"/>
          <p:nvPr/>
        </p:nvSpPr>
        <p:spPr>
          <a:xfrm>
            <a:off x="9974204" y="3512440"/>
            <a:ext cx="189611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b="1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Compréhension</a:t>
            </a:r>
            <a:r>
              <a:rPr lang="en-US" b="1" spc="-5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 du </a:t>
            </a:r>
            <a:r>
              <a:rPr lang="en-US" b="1" spc="-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rlito"/>
              </a:rPr>
              <a:t>projet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Carlito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1CB3D7-A68A-4F65-A55C-E2C85921E251}"/>
              </a:ext>
            </a:extLst>
          </p:cNvPr>
          <p:cNvSpPr/>
          <p:nvPr/>
        </p:nvSpPr>
        <p:spPr>
          <a:xfrm>
            <a:off x="2952207" y="238923"/>
            <a:ext cx="6287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400" b="1" dirty="0">
              <a:solidFill>
                <a:schemeClr val="accent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F54331E-545B-4550-AC36-0C6478614D9C}"/>
              </a:ext>
            </a:extLst>
          </p:cNvPr>
          <p:cNvCxnSpPr/>
          <p:nvPr/>
        </p:nvCxnSpPr>
        <p:spPr>
          <a:xfrm flipH="1">
            <a:off x="6078677" y="1975643"/>
            <a:ext cx="17324" cy="3904994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BC9951-1137-4C91-9744-D3D78E302ECD}"/>
              </a:ext>
            </a:extLst>
          </p:cNvPr>
          <p:cNvCxnSpPr/>
          <p:nvPr/>
        </p:nvCxnSpPr>
        <p:spPr>
          <a:xfrm>
            <a:off x="2222785" y="3856014"/>
            <a:ext cx="7703830" cy="0"/>
          </a:xfrm>
          <a:prstGeom prst="straightConnector1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5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396594" y="588782"/>
            <a:ext cx="11398812" cy="4916667"/>
            <a:chOff x="396594" y="533289"/>
            <a:chExt cx="11398812" cy="491666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396594" y="1724851"/>
              <a:ext cx="11398812" cy="3725105"/>
              <a:chOff x="576303" y="1510145"/>
              <a:chExt cx="11398812" cy="3725105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576303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06AC6AE2-0BF8-420D-9551-48D7864E3D1A}"/>
                  </a:ext>
                </a:extLst>
              </p:cNvPr>
              <p:cNvSpPr/>
              <p:nvPr/>
            </p:nvSpPr>
            <p:spPr>
              <a:xfrm>
                <a:off x="3474245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BC92E86-ABCD-4FCF-B3A4-815DA2260106}"/>
                  </a:ext>
                </a:extLst>
              </p:cNvPr>
              <p:cNvSpPr/>
              <p:nvPr/>
            </p:nvSpPr>
            <p:spPr>
              <a:xfrm>
                <a:off x="6372187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09477721-E7CC-4AE3-97F4-320FF8264414}"/>
                  </a:ext>
                </a:extLst>
              </p:cNvPr>
              <p:cNvSpPr/>
              <p:nvPr/>
            </p:nvSpPr>
            <p:spPr>
              <a:xfrm>
                <a:off x="9253932" y="1510145"/>
                <a:ext cx="2721183" cy="3725105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0E18D99-A73B-4394-B681-6117D2C58C85}"/>
                  </a:ext>
                </a:extLst>
              </p:cNvPr>
              <p:cNvGrpSpPr/>
              <p:nvPr/>
            </p:nvGrpSpPr>
            <p:grpSpPr>
              <a:xfrm>
                <a:off x="753062" y="3071479"/>
                <a:ext cx="10995947" cy="2047074"/>
                <a:chOff x="753062" y="3015189"/>
                <a:chExt cx="10995947" cy="2047074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54174B3D-92EF-42D2-A4CC-DF71C6EECBA6}"/>
                    </a:ext>
                  </a:extLst>
                </p:cNvPr>
                <p:cNvGrpSpPr/>
                <p:nvPr/>
              </p:nvGrpSpPr>
              <p:grpSpPr>
                <a:xfrm>
                  <a:off x="753062" y="3015189"/>
                  <a:ext cx="2367664" cy="1837894"/>
                  <a:chOff x="1341518" y="3641229"/>
                  <a:chExt cx="2367664" cy="1837894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FF7AC5A4-E949-4E74-9F34-08DA5A0749ED}"/>
                      </a:ext>
                    </a:extLst>
                  </p:cNvPr>
                  <p:cNvSpPr/>
                  <p:nvPr/>
                </p:nvSpPr>
                <p:spPr>
                  <a:xfrm>
                    <a:off x="1848722" y="3641229"/>
                    <a:ext cx="135325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Joe Gebbia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62D3A7E7-3999-4194-870D-9AE3F014CF00}"/>
                      </a:ext>
                    </a:extLst>
                  </p:cNvPr>
                  <p:cNvSpPr/>
                  <p:nvPr/>
                </p:nvSpPr>
                <p:spPr>
                  <a:xfrm>
                    <a:off x="1446744" y="3992054"/>
                    <a:ext cx="21572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User Interface &amp; PR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19D981E3-3BFF-4A88-BC1C-D14685BE2F8F}"/>
                      </a:ext>
                    </a:extLst>
                  </p:cNvPr>
                  <p:cNvSpPr/>
                  <p:nvPr/>
                </p:nvSpPr>
                <p:spPr>
                  <a:xfrm>
                    <a:off x="1341518" y="4463460"/>
                    <a:ext cx="2367664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Holds a patent for his product, Critbuns(R). Has dual BFA's in graphic design and industrial design from Rhode Island School of Design (RISD).</a:t>
                    </a:r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9FC9806F-3874-4B87-A1FF-4CADE157A803}"/>
                    </a:ext>
                  </a:extLst>
                </p:cNvPr>
                <p:cNvGrpSpPr/>
                <p:nvPr/>
              </p:nvGrpSpPr>
              <p:grpSpPr>
                <a:xfrm>
                  <a:off x="3557506" y="3039703"/>
                  <a:ext cx="2541278" cy="1899449"/>
                  <a:chOff x="4881152" y="3641229"/>
                  <a:chExt cx="2541278" cy="1899449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D51A42FF-FBB8-4C50-A5C5-828C2453DEB0}"/>
                      </a:ext>
                    </a:extLst>
                  </p:cNvPr>
                  <p:cNvSpPr/>
                  <p:nvPr/>
                </p:nvSpPr>
                <p:spPr>
                  <a:xfrm>
                    <a:off x="5373372" y="3641229"/>
                    <a:ext cx="1556836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accent1"/>
                        </a:solidFill>
                      </a:rPr>
                      <a:t>Brian Chesky</a:t>
                    </a: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C7E87BC-9E85-4922-8BE5-5DFC881C91F6}"/>
                      </a:ext>
                    </a:extLst>
                  </p:cNvPr>
                  <p:cNvSpPr/>
                  <p:nvPr/>
                </p:nvSpPr>
                <p:spPr>
                  <a:xfrm>
                    <a:off x="4881152" y="3992054"/>
                    <a:ext cx="254127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Business Development &amp; Brand</a:t>
                    </a: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7558255F-DC50-46E1-BF8E-0DB67854703F}"/>
                      </a:ext>
                    </a:extLst>
                  </p:cNvPr>
                  <p:cNvSpPr/>
                  <p:nvPr/>
                </p:nvSpPr>
                <p:spPr>
                  <a:xfrm>
                    <a:off x="5095746" y="4709681"/>
                    <a:ext cx="2138857" cy="83099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Founder of Brian Chesky Inc, industrial design consultant. Has a BFA in industrial design from RISD. </a:t>
                    </a:r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8000411-F192-41F9-A12E-98F88968473D}"/>
                    </a:ext>
                  </a:extLst>
                </p:cNvPr>
                <p:cNvGrpSpPr/>
                <p:nvPr/>
              </p:nvGrpSpPr>
              <p:grpSpPr>
                <a:xfrm>
                  <a:off x="6598291" y="3039703"/>
                  <a:ext cx="2268973" cy="2022560"/>
                  <a:chOff x="8343868" y="3641229"/>
                  <a:chExt cx="2268973" cy="2022560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62FAE3C4-0294-4357-A17E-6ECF699D9DB3}"/>
                      </a:ext>
                    </a:extLst>
                  </p:cNvPr>
                  <p:cNvGrpSpPr/>
                  <p:nvPr/>
                </p:nvGrpSpPr>
                <p:grpSpPr>
                  <a:xfrm>
                    <a:off x="8391165" y="3641229"/>
                    <a:ext cx="2174378" cy="689379"/>
                    <a:chOff x="4153971" y="4270454"/>
                    <a:chExt cx="2174378" cy="689379"/>
                  </a:xfrm>
                </p:grpSpPr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4036D1CB-3A36-4008-9CEA-6F1A6609D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53971" y="4270454"/>
                      <a:ext cx="2174378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Nathan Blecharcyk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8B118D8D-9466-4D3B-85EA-9A0BF778C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Developer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D960CA26-B21F-47CB-BA83-A5AE620B9C39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20032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Created Facebook Apps "Your neighbors" (75,000 users). Computer Science from Harvard Nate. Worked @ Microsoft, OPNET Technologies and Batiq.</a:t>
                    </a:r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170F07BF-E1FB-4C24-81E5-4C975534E50F}"/>
                    </a:ext>
                  </a:extLst>
                </p:cNvPr>
                <p:cNvGrpSpPr/>
                <p:nvPr/>
              </p:nvGrpSpPr>
              <p:grpSpPr>
                <a:xfrm>
                  <a:off x="9480036" y="3039703"/>
                  <a:ext cx="2268973" cy="1837894"/>
                  <a:chOff x="8343868" y="3641229"/>
                  <a:chExt cx="2268973" cy="1837894"/>
                </a:xfrm>
              </p:grpSpPr>
              <p:grpSp>
                <p:nvGrpSpPr>
                  <p:cNvPr id="77" name="Group 76">
                    <a:extLst>
                      <a:ext uri="{FF2B5EF4-FFF2-40B4-BE49-F238E27FC236}">
                        <a16:creationId xmlns:a16="http://schemas.microsoft.com/office/drawing/2014/main" id="{305A8406-B73C-473B-AC56-7573F5DBA61D}"/>
                      </a:ext>
                    </a:extLst>
                  </p:cNvPr>
                  <p:cNvGrpSpPr/>
                  <p:nvPr/>
                </p:nvGrpSpPr>
                <p:grpSpPr>
                  <a:xfrm>
                    <a:off x="8569973" y="3641229"/>
                    <a:ext cx="1816763" cy="689379"/>
                    <a:chOff x="4332779" y="4270454"/>
                    <a:chExt cx="1816763" cy="689379"/>
                  </a:xfrm>
                </p:grpSpPr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41F87CE4-0465-4B90-811E-D5B830BE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9310" y="4270454"/>
                      <a:ext cx="1803699" cy="400110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Michael Seibel</a:t>
                      </a:r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0A272FC0-92F0-434F-8C51-5BA543B2F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32779" y="4621279"/>
                      <a:ext cx="1816763" cy="33855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Advisors</a:t>
                      </a:r>
                    </a:p>
                  </p:txBody>
                </p:sp>
              </p:grp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5C924F8-1814-47E1-96B6-38255408E5AE}"/>
                      </a:ext>
                    </a:extLst>
                  </p:cNvPr>
                  <p:cNvSpPr/>
                  <p:nvPr/>
                </p:nvSpPr>
                <p:spPr>
                  <a:xfrm>
                    <a:off x="8343868" y="4463460"/>
                    <a:ext cx="2268973" cy="101566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Michael is the CEO and Co-founder of justin.tv, a San Francisco based venture funded startup that delivers live video to the Internet.</a:t>
                    </a:r>
                  </a:p>
                </p:txBody>
              </p:sp>
            </p:grp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7" name="Picture Placeholder 96">
            <a:extLst>
              <a:ext uri="{FF2B5EF4-FFF2-40B4-BE49-F238E27FC236}">
                <a16:creationId xmlns:a16="http://schemas.microsoft.com/office/drawing/2014/main" id="{A9F3B8CF-3FD6-49C9-9A0C-2A423BCDF9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5" name="Picture Placeholder 94">
            <a:extLst>
              <a:ext uri="{FF2B5EF4-FFF2-40B4-BE49-F238E27FC236}">
                <a16:creationId xmlns:a16="http://schemas.microsoft.com/office/drawing/2014/main" id="{3C4D2544-56BF-41EF-9E20-5F904D8E47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1" b="16691"/>
          <a:stretch/>
        </p:blipFill>
        <p:spPr/>
      </p:pic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F08FCB8A-2C27-4100-8627-047DC636E4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3" b="16593"/>
          <a:stretch/>
        </p:blipFill>
        <p:spPr/>
      </p:pic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0" y="598759"/>
            <a:ext cx="9658818" cy="5660481"/>
            <a:chOff x="1266590" y="583204"/>
            <a:chExt cx="9658818" cy="566048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8658B45-AF47-4691-8CD1-E08C38920C4B}"/>
                </a:ext>
              </a:extLst>
            </p:cNvPr>
            <p:cNvGrpSpPr/>
            <p:nvPr/>
          </p:nvGrpSpPr>
          <p:grpSpPr>
            <a:xfrm>
              <a:off x="1266590" y="2242067"/>
              <a:ext cx="9658818" cy="4001618"/>
              <a:chOff x="1266590" y="2158939"/>
              <a:chExt cx="9658818" cy="400161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C3B0CA4-C759-411B-95B1-D3889F8FE85F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468838" y="2158939"/>
                <a:chExt cx="9658816" cy="4001618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7D2C28E-B2F2-4131-B643-F99725EC5F9F}"/>
                    </a:ext>
                  </a:extLst>
                </p:cNvPr>
                <p:cNvGrpSpPr/>
                <p:nvPr/>
              </p:nvGrpSpPr>
              <p:grpSpPr>
                <a:xfrm>
                  <a:off x="7621048" y="2599806"/>
                  <a:ext cx="3506606" cy="3222004"/>
                  <a:chOff x="7621048" y="2599806"/>
                  <a:chExt cx="3506606" cy="3222004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185298B3-7564-426A-B7EB-23BA839669B3}"/>
                      </a:ext>
                    </a:extLst>
                  </p:cNvPr>
                  <p:cNvSpPr/>
                  <p:nvPr/>
                </p:nvSpPr>
                <p:spPr>
                  <a:xfrm>
                    <a:off x="762104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Top Corners Rounded 3">
                    <a:extLst>
                      <a:ext uri="{FF2B5EF4-FFF2-40B4-BE49-F238E27FC236}">
                        <a16:creationId xmlns:a16="http://schemas.microsoft.com/office/drawing/2014/main" id="{3678ED55-BEA2-4EAE-85A8-D5510FCA5711}"/>
                      </a:ext>
                    </a:extLst>
                  </p:cNvPr>
                  <p:cNvSpPr/>
                  <p:nvPr/>
                </p:nvSpPr>
                <p:spPr>
                  <a:xfrm>
                    <a:off x="7621049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AE21C3-0F9C-483C-B61E-21AC006F545B}"/>
                    </a:ext>
                  </a:extLst>
                </p:cNvPr>
                <p:cNvGrpSpPr/>
                <p:nvPr/>
              </p:nvGrpSpPr>
              <p:grpSpPr>
                <a:xfrm>
                  <a:off x="1468838" y="2599806"/>
                  <a:ext cx="3506607" cy="3222004"/>
                  <a:chOff x="1468838" y="2599806"/>
                  <a:chExt cx="3506607" cy="3222004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8A5A4785-BA75-4891-ADB1-A183CD3D7CAE}"/>
                      </a:ext>
                    </a:extLst>
                  </p:cNvPr>
                  <p:cNvSpPr/>
                  <p:nvPr/>
                </p:nvSpPr>
                <p:spPr>
                  <a:xfrm>
                    <a:off x="146883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4" name="Rectangle: Top Corners Rounded 13">
                    <a:extLst>
                      <a:ext uri="{FF2B5EF4-FFF2-40B4-BE49-F238E27FC236}">
                        <a16:creationId xmlns:a16="http://schemas.microsoft.com/office/drawing/2014/main" id="{0814B1D7-BAF9-4E1C-B83C-CF0FBBB4F301}"/>
                      </a:ext>
                    </a:extLst>
                  </p:cNvPr>
                  <p:cNvSpPr/>
                  <p:nvPr/>
                </p:nvSpPr>
                <p:spPr>
                  <a:xfrm>
                    <a:off x="1468840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5F4E1D0-AA1E-4D43-AD10-31446489881A}"/>
                    </a:ext>
                  </a:extLst>
                </p:cNvPr>
                <p:cNvGrpSpPr/>
                <p:nvPr/>
              </p:nvGrpSpPr>
              <p:grpSpPr>
                <a:xfrm>
                  <a:off x="4551544" y="2158939"/>
                  <a:ext cx="3506605" cy="4001618"/>
                  <a:chOff x="4551544" y="2158939"/>
                  <a:chExt cx="3506605" cy="4001618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AECCACA6-9B41-4E99-8117-BF1AF84BE2F5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4001618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24" name="Rectangle: Top Corners Rounded 23">
                    <a:extLst>
                      <a:ext uri="{FF2B5EF4-FFF2-40B4-BE49-F238E27FC236}">
                        <a16:creationId xmlns:a16="http://schemas.microsoft.com/office/drawing/2014/main" id="{9FC5714F-D84A-4366-9098-7D7F9D766533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835223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38E16A-2E1D-49B1-A638-BF7093D82E86}"/>
                  </a:ext>
                </a:extLst>
              </p:cNvPr>
              <p:cNvSpPr txBox="1"/>
              <p:nvPr/>
            </p:nvSpPr>
            <p:spPr>
              <a:xfrm>
                <a:off x="1266590" y="3566741"/>
                <a:ext cx="30695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le spider plot et </a:t>
                </a:r>
                <a:r>
                  <a:rPr lang="en-US" sz="2800" dirty="0" err="1"/>
                  <a:t>l’intégrer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l’application</a:t>
                </a:r>
                <a:endParaRPr lang="en-US" sz="28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BC65-74F5-45D0-9B84-72DCDF616C6B}"/>
                  </a:ext>
                </a:extLst>
              </p:cNvPr>
              <p:cNvSpPr txBox="1"/>
              <p:nvPr/>
            </p:nvSpPr>
            <p:spPr>
              <a:xfrm>
                <a:off x="2017511" y="2724487"/>
                <a:ext cx="1580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Spider Plot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8F4243-8BFA-40C1-802A-3704179504EC}"/>
                  </a:ext>
                </a:extLst>
              </p:cNvPr>
              <p:cNvSpPr txBox="1"/>
              <p:nvPr/>
            </p:nvSpPr>
            <p:spPr>
              <a:xfrm>
                <a:off x="8328278" y="2724487"/>
                <a:ext cx="2216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Critère Distance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D9366-A470-4B02-8B6C-5D4F36C180B7}"/>
                  </a:ext>
                </a:extLst>
              </p:cNvPr>
              <p:cNvSpPr txBox="1"/>
              <p:nvPr/>
            </p:nvSpPr>
            <p:spPr>
              <a:xfrm>
                <a:off x="5205247" y="2345717"/>
                <a:ext cx="1804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Orchestrator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5B0B2-8AC5-4DED-8A45-BBF71E2A6AE6}"/>
                  </a:ext>
                </a:extLst>
              </p:cNvPr>
              <p:cNvSpPr txBox="1"/>
              <p:nvPr/>
            </p:nvSpPr>
            <p:spPr>
              <a:xfrm>
                <a:off x="4403056" y="3641687"/>
                <a:ext cx="3385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classe</a:t>
                </a:r>
                <a:r>
                  <a:rPr lang="en-US" sz="2800" dirty="0"/>
                  <a:t> Orchestrator qui </a:t>
                </a:r>
                <a:r>
                  <a:rPr lang="en-US" sz="2800" dirty="0" err="1"/>
                  <a:t>permet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gérer</a:t>
                </a:r>
                <a:r>
                  <a:rPr lang="en-US" sz="2800" dirty="0"/>
                  <a:t> les interfaces.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Améliorations</a:t>
              </a:r>
              <a:r>
                <a:rPr lang="en-US" sz="4400" b="1" dirty="0">
                  <a:solidFill>
                    <a:schemeClr val="accent1"/>
                  </a:solidFill>
                </a:rPr>
                <a:t> futures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91A382-BE9D-7E42-8C71-456A30519BD2}"/>
              </a:ext>
            </a:extLst>
          </p:cNvPr>
          <p:cNvSpPr/>
          <p:nvPr/>
        </p:nvSpPr>
        <p:spPr>
          <a:xfrm>
            <a:off x="246161" y="404778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8B0C01F5-DC6C-2A40-B28E-980BE64FA5E5}"/>
              </a:ext>
            </a:extLst>
          </p:cNvPr>
          <p:cNvSpPr txBox="1"/>
          <p:nvPr/>
        </p:nvSpPr>
        <p:spPr>
          <a:xfrm>
            <a:off x="7855901" y="3464595"/>
            <a:ext cx="3069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Ajouter</a:t>
            </a:r>
            <a:r>
              <a:rPr lang="en-US" sz="2800" dirty="0"/>
              <a:t> le </a:t>
            </a:r>
            <a:r>
              <a:rPr lang="en-US" sz="2800" dirty="0" err="1"/>
              <a:t>critère</a:t>
            </a:r>
            <a:r>
              <a:rPr lang="en-US" sz="2800" dirty="0"/>
              <a:t> ”Distance” dans la </a:t>
            </a:r>
            <a:r>
              <a:rPr lang="en-US" sz="2800" dirty="0" err="1"/>
              <a:t>calcul</a:t>
            </a:r>
            <a:r>
              <a:rPr lang="en-US" sz="2800" dirty="0"/>
              <a:t> de AVF</a:t>
            </a:r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810353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z="1600" smtClean="0">
                <a:solidFill>
                  <a:schemeClr val="bg1"/>
                </a:solidFill>
              </a:rPr>
              <a:pPr/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988758" y="1550411"/>
            <a:ext cx="2934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01. Le </a:t>
            </a:r>
            <a:r>
              <a:rPr lang="fr-FR" sz="3600" b="1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44DB1-154C-0C46-AAB2-C3E874DD3025}"/>
              </a:ext>
            </a:extLst>
          </p:cNvPr>
          <p:cNvSpPr/>
          <p:nvPr/>
        </p:nvSpPr>
        <p:spPr>
          <a:xfrm>
            <a:off x="988758" y="2523205"/>
            <a:ext cx="6444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02. Les </a:t>
            </a:r>
            <a:r>
              <a:rPr lang="en-US" sz="3600" b="1" dirty="0" err="1">
                <a:solidFill>
                  <a:schemeClr val="bg1"/>
                </a:solidFill>
              </a:rPr>
              <a:t>évolutions</a:t>
            </a:r>
            <a:r>
              <a:rPr lang="en-US" sz="3600" b="1" dirty="0">
                <a:solidFill>
                  <a:schemeClr val="bg1"/>
                </a:solidFill>
              </a:rPr>
              <a:t> et </a:t>
            </a:r>
            <a:r>
              <a:rPr lang="fr-FR" sz="3600" b="1" dirty="0">
                <a:solidFill>
                  <a:schemeClr val="bg1"/>
                </a:solidFill>
              </a:rPr>
              <a:t>nouveautés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429A2F-A815-BC4A-87EC-AAAE2C6A0E55}"/>
              </a:ext>
            </a:extLst>
          </p:cNvPr>
          <p:cNvSpPr/>
          <p:nvPr/>
        </p:nvSpPr>
        <p:spPr>
          <a:xfrm>
            <a:off x="988758" y="3461731"/>
            <a:ext cx="5536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03. </a:t>
            </a:r>
            <a:r>
              <a:rPr lang="en-US" sz="3600" b="1" dirty="0" err="1">
                <a:solidFill>
                  <a:schemeClr val="bg1"/>
                </a:solidFill>
              </a:rPr>
              <a:t>Tentatives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infructueuses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D2F38-E5C1-A44A-9D56-DDFDB64FAC1E}"/>
              </a:ext>
            </a:extLst>
          </p:cNvPr>
          <p:cNvSpPr/>
          <p:nvPr/>
        </p:nvSpPr>
        <p:spPr>
          <a:xfrm>
            <a:off x="988758" y="4407665"/>
            <a:ext cx="3763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04. Demonstration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2D3912-3BCE-1345-ACA4-75B55F30FD34}"/>
              </a:ext>
            </a:extLst>
          </p:cNvPr>
          <p:cNvSpPr/>
          <p:nvPr/>
        </p:nvSpPr>
        <p:spPr>
          <a:xfrm>
            <a:off x="988757" y="5316295"/>
            <a:ext cx="2972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05. Conclusion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146962" cy="1030396"/>
              <a:chOff x="8338597" y="1005574"/>
              <a:chExt cx="3146962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14696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Gagner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 du temps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28712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Avec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résultats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précis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fonction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critères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783466" y="3073628"/>
              <a:ext cx="2729094" cy="1021117"/>
              <a:chOff x="8245132" y="2019225"/>
              <a:chExt cx="2729094" cy="10211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245132" y="2019225"/>
                <a:ext cx="2729094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Intuitif</a:t>
                </a: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245133" y="239401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Grâce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interface simple et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efficace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146963" cy="1161408"/>
              <a:chOff x="8338596" y="3062173"/>
              <a:chExt cx="3146963" cy="116140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6" y="3577250"/>
                <a:ext cx="2743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Retour sur les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données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avec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graphiques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07867" y="2019362"/>
            <a:ext cx="3613770" cy="2142154"/>
            <a:chOff x="2926454" y="1027410"/>
            <a:chExt cx="3613771" cy="1541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2789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Concept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140469" y="1882094"/>
              <a:ext cx="3399756" cy="68722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Une application pour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rechercher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des appartements a la location 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3BDF4-9379-F84F-A074-3C53DA8FAC13}"/>
              </a:ext>
            </a:extLst>
          </p:cNvPr>
          <p:cNvSpPr/>
          <p:nvPr/>
        </p:nvSpPr>
        <p:spPr>
          <a:xfrm>
            <a:off x="169333" y="276705"/>
            <a:ext cx="1230489" cy="1108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63DF3E-5112-B94E-9915-F5C8D1756845}"/>
              </a:ext>
            </a:extLst>
          </p:cNvPr>
          <p:cNvSpPr/>
          <p:nvPr/>
        </p:nvSpPr>
        <p:spPr>
          <a:xfrm>
            <a:off x="8732406" y="4327646"/>
            <a:ext cx="3053499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d’ensemble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Evolutions et </a:t>
            </a:r>
            <a:r>
              <a:rPr lang="en-US" dirty="0" err="1"/>
              <a:t>nouveautés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274619" y="2581701"/>
            <a:ext cx="9462652" cy="1017813"/>
            <a:chOff x="1995055" y="2136766"/>
            <a:chExt cx="9462652" cy="90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DF01C-A870-42B2-9FD0-7152ACC8B92B}"/>
                </a:ext>
              </a:extLst>
            </p:cNvPr>
            <p:cNvGrpSpPr/>
            <p:nvPr/>
          </p:nvGrpSpPr>
          <p:grpSpPr>
            <a:xfrm>
              <a:off x="1995055" y="2136766"/>
              <a:ext cx="2608836" cy="867396"/>
              <a:chOff x="1343503" y="3039512"/>
              <a:chExt cx="2608836" cy="867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63069-6DA2-4266-8C94-C1092281803B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529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Package plot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1E1CE3-BBB1-4ADC-B9E0-CE8C3F309DBF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60883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Nouveau package pour faire des representations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graphiques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3787D0-F60A-4AB4-BED2-53F8DD1E9BFA}"/>
                </a:ext>
              </a:extLst>
            </p:cNvPr>
            <p:cNvGrpSpPr/>
            <p:nvPr/>
          </p:nvGrpSpPr>
          <p:grpSpPr>
            <a:xfrm>
              <a:off x="5332882" y="2136766"/>
              <a:ext cx="2466106" cy="866346"/>
              <a:chOff x="1259256" y="3039512"/>
              <a:chExt cx="2466106" cy="8663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8C95A2-74DD-4E7C-8D05-8676429E1280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613134" cy="356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Histogramme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1ABED9-5174-40ED-814E-58DB0A2315B2}"/>
                  </a:ext>
                </a:extLst>
              </p:cNvPr>
              <p:cNvSpPr/>
              <p:nvPr/>
            </p:nvSpPr>
            <p:spPr>
              <a:xfrm>
                <a:off x="1259256" y="3439622"/>
                <a:ext cx="246610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classe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qui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histogrammes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3E1F09-0B52-4B26-9865-EA5D8485CB4B}"/>
                </a:ext>
              </a:extLst>
            </p:cNvPr>
            <p:cNvGrpSpPr/>
            <p:nvPr/>
          </p:nvGrpSpPr>
          <p:grpSpPr>
            <a:xfrm>
              <a:off x="8678697" y="2158839"/>
              <a:ext cx="2779010" cy="884890"/>
              <a:chOff x="1224561" y="3061585"/>
              <a:chExt cx="2779010" cy="8848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324E96-0108-4366-AF47-CE30E954D49C}"/>
                  </a:ext>
                </a:extLst>
              </p:cNvPr>
              <p:cNvSpPr/>
              <p:nvPr/>
            </p:nvSpPr>
            <p:spPr>
              <a:xfrm>
                <a:off x="1224561" y="3061585"/>
                <a:ext cx="2513188" cy="32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Statistique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appartement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D9EF0-397A-4CB3-9E84-776CCB513934}"/>
                  </a:ext>
                </a:extLst>
              </p:cNvPr>
              <p:cNvSpPr/>
              <p:nvPr/>
            </p:nvSpPr>
            <p:spPr>
              <a:xfrm>
                <a:off x="1271643" y="3480239"/>
                <a:ext cx="2731928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générer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 les n appartements.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10006384" cy="1636745"/>
            <a:chOff x="1274618" y="4302666"/>
            <a:chExt cx="10006384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71166"/>
              <a:ext cx="10006384" cy="1168245"/>
              <a:chOff x="1995054" y="2108345"/>
              <a:chExt cx="10006384" cy="11682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34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Amelioration GUI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Connexion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d’une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interface 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l’application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principale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06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ValueFunction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Amelioration de la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fonction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valeur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640635" y="2108345"/>
                <a:ext cx="3360803" cy="1168245"/>
                <a:chOff x="1186499" y="3011091"/>
                <a:chExt cx="3360803" cy="1168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186499" y="3011091"/>
                  <a:ext cx="33608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Une documentation pérenne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Creation de nouvelle documentation et amelioration de </a:t>
                  </a:r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l’ancienne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.</a:t>
                  </a:r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77F46-1C11-7744-A33B-1E58787F9CA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ADE03-40E3-ED4F-B968-C741319C3EAE}"/>
              </a:ext>
            </a:extLst>
          </p:cNvPr>
          <p:cNvSpPr/>
          <p:nvPr/>
        </p:nvSpPr>
        <p:spPr>
          <a:xfrm>
            <a:off x="8077203" y="4305835"/>
            <a:ext cx="705553" cy="5743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2BF76A-5F37-5142-92C6-E185D85C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1982280"/>
            <a:ext cx="860338" cy="6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que 39" descr="Graphique à barres contour">
            <a:extLst>
              <a:ext uri="{FF2B5EF4-FFF2-40B4-BE49-F238E27FC236}">
                <a16:creationId xmlns:a16="http://schemas.microsoft.com/office/drawing/2014/main" id="{CFD42AB9-D391-FF41-80D3-DC331056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00" y="2000971"/>
            <a:ext cx="679954" cy="679954"/>
          </a:xfrm>
          <a:prstGeom prst="rect">
            <a:avLst/>
          </a:prstGeom>
        </p:spPr>
      </p:pic>
      <p:pic>
        <p:nvPicPr>
          <p:cNvPr id="42" name="Graphique 41" descr="Distribution normale contour">
            <a:extLst>
              <a:ext uri="{FF2B5EF4-FFF2-40B4-BE49-F238E27FC236}">
                <a16:creationId xmlns:a16="http://schemas.microsoft.com/office/drawing/2014/main" id="{DF68416F-E86C-6049-AAB3-7303B0359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514" y="1982280"/>
            <a:ext cx="768631" cy="768631"/>
          </a:xfrm>
          <a:prstGeom prst="rect">
            <a:avLst/>
          </a:prstGeom>
        </p:spPr>
      </p:pic>
      <p:pic>
        <p:nvPicPr>
          <p:cNvPr id="51" name="Graphique 50" descr="Engrenages avec un remplissage uni">
            <a:extLst>
              <a:ext uri="{FF2B5EF4-FFF2-40B4-BE49-F238E27FC236}">
                <a16:creationId xmlns:a16="http://schemas.microsoft.com/office/drawing/2014/main" id="{BF14544D-392C-6C4A-99FE-9F49239D9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9" y="4219988"/>
            <a:ext cx="679954" cy="622091"/>
          </a:xfrm>
          <a:prstGeom prst="rect">
            <a:avLst/>
          </a:prstGeom>
        </p:spPr>
      </p:pic>
      <p:pic>
        <p:nvPicPr>
          <p:cNvPr id="53" name="Graphique 52" descr="Liste de contrôle avec un remplissage uni">
            <a:extLst>
              <a:ext uri="{FF2B5EF4-FFF2-40B4-BE49-F238E27FC236}">
                <a16:creationId xmlns:a16="http://schemas.microsoft.com/office/drawing/2014/main" id="{F02943E0-1D9C-814C-B572-B32C32B2B3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0514" y="4218514"/>
            <a:ext cx="605257" cy="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2876928" y="384242"/>
            <a:ext cx="6201505" cy="5955302"/>
            <a:chOff x="4796166" y="285612"/>
            <a:chExt cx="6692574" cy="595530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4796166" y="1554698"/>
              <a:ext cx="6692574" cy="4686216"/>
              <a:chOff x="4796166" y="1554698"/>
              <a:chExt cx="6692574" cy="468621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4796166" y="1554698"/>
                <a:ext cx="6692574" cy="4686216"/>
                <a:chOff x="4801332" y="774303"/>
                <a:chExt cx="6692574" cy="5309396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0803D9AC-BF64-4C63-8BBD-321808E0DD6B}"/>
                    </a:ext>
                  </a:extLst>
                </p:cNvPr>
                <p:cNvSpPr/>
                <p:nvPr/>
              </p:nvSpPr>
              <p:spPr>
                <a:xfrm>
                  <a:off x="4801332" y="2656659"/>
                  <a:ext cx="5287224" cy="1544685"/>
                </a:xfrm>
                <a:prstGeom prst="roundRect">
                  <a:avLst>
                    <a:gd name="adj" fmla="val 606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88594203-3A90-4651-AB1D-463AE1763B85}"/>
                    </a:ext>
                  </a:extLst>
                </p:cNvPr>
                <p:cNvGrpSpPr/>
                <p:nvPr/>
              </p:nvGrpSpPr>
              <p:grpSpPr>
                <a:xfrm>
                  <a:off x="5676077" y="774303"/>
                  <a:ext cx="5817829" cy="1544685"/>
                  <a:chOff x="5676077" y="774303"/>
                  <a:chExt cx="5817829" cy="1544685"/>
                </a:xfrm>
              </p:grpSpPr>
              <p:sp>
                <p:nvSpPr>
                  <p:cNvPr id="12" name="Rectangle: Rounded Corners 11">
                    <a:extLst>
                      <a:ext uri="{FF2B5EF4-FFF2-40B4-BE49-F238E27FC236}">
                        <a16:creationId xmlns:a16="http://schemas.microsoft.com/office/drawing/2014/main" id="{CEFAFCC0-AD18-4220-B052-9C5B7AA63DF5}"/>
                      </a:ext>
                    </a:extLst>
                  </p:cNvPr>
                  <p:cNvSpPr/>
                  <p:nvPr/>
                </p:nvSpPr>
                <p:spPr>
                  <a:xfrm>
                    <a:off x="5676077" y="774303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Freeform 53">
                    <a:extLst>
                      <a:ext uri="{FF2B5EF4-FFF2-40B4-BE49-F238E27FC236}">
                        <a16:creationId xmlns:a16="http://schemas.microsoft.com/office/drawing/2014/main" id="{357CDB2E-69EA-4AC2-8131-2253E721824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290120" y="1194480"/>
                    <a:ext cx="713186" cy="518347"/>
                  </a:xfrm>
                  <a:custGeom>
                    <a:avLst/>
                    <a:gdLst>
                      <a:gd name="T0" fmla="*/ 91 w 143"/>
                      <a:gd name="T1" fmla="*/ 11 h 104"/>
                      <a:gd name="T2" fmla="*/ 92 w 143"/>
                      <a:gd name="T3" fmla="*/ 8 h 104"/>
                      <a:gd name="T4" fmla="*/ 78 w 143"/>
                      <a:gd name="T5" fmla="*/ 6 h 104"/>
                      <a:gd name="T6" fmla="*/ 76 w 143"/>
                      <a:gd name="T7" fmla="*/ 10 h 104"/>
                      <a:gd name="T8" fmla="*/ 84 w 143"/>
                      <a:gd name="T9" fmla="*/ 11 h 104"/>
                      <a:gd name="T10" fmla="*/ 1 w 143"/>
                      <a:gd name="T11" fmla="*/ 80 h 104"/>
                      <a:gd name="T12" fmla="*/ 18 w 143"/>
                      <a:gd name="T13" fmla="*/ 81 h 104"/>
                      <a:gd name="T14" fmla="*/ 33 w 143"/>
                      <a:gd name="T15" fmla="*/ 103 h 104"/>
                      <a:gd name="T16" fmla="*/ 15 w 143"/>
                      <a:gd name="T17" fmla="*/ 102 h 104"/>
                      <a:gd name="T18" fmla="*/ 1 w 143"/>
                      <a:gd name="T19" fmla="*/ 80 h 104"/>
                      <a:gd name="T20" fmla="*/ 142 w 143"/>
                      <a:gd name="T21" fmla="*/ 73 h 104"/>
                      <a:gd name="T22" fmla="*/ 131 w 143"/>
                      <a:gd name="T23" fmla="*/ 71 h 104"/>
                      <a:gd name="T24" fmla="*/ 101 w 143"/>
                      <a:gd name="T25" fmla="*/ 81 h 104"/>
                      <a:gd name="T26" fmla="*/ 105 w 143"/>
                      <a:gd name="T27" fmla="*/ 88 h 104"/>
                      <a:gd name="T28" fmla="*/ 73 w 143"/>
                      <a:gd name="T29" fmla="*/ 91 h 104"/>
                      <a:gd name="T30" fmla="*/ 92 w 143"/>
                      <a:gd name="T31" fmla="*/ 91 h 104"/>
                      <a:gd name="T32" fmla="*/ 100 w 143"/>
                      <a:gd name="T33" fmla="*/ 83 h 104"/>
                      <a:gd name="T34" fmla="*/ 77 w 143"/>
                      <a:gd name="T35" fmla="*/ 78 h 104"/>
                      <a:gd name="T36" fmla="*/ 46 w 143"/>
                      <a:gd name="T37" fmla="*/ 75 h 104"/>
                      <a:gd name="T38" fmla="*/ 22 w 143"/>
                      <a:gd name="T39" fmla="*/ 80 h 104"/>
                      <a:gd name="T40" fmla="*/ 40 w 143"/>
                      <a:gd name="T41" fmla="*/ 96 h 104"/>
                      <a:gd name="T42" fmla="*/ 66 w 143"/>
                      <a:gd name="T43" fmla="*/ 100 h 104"/>
                      <a:gd name="T44" fmla="*/ 90 w 143"/>
                      <a:gd name="T45" fmla="*/ 103 h 104"/>
                      <a:gd name="T46" fmla="*/ 105 w 143"/>
                      <a:gd name="T47" fmla="*/ 97 h 104"/>
                      <a:gd name="T48" fmla="*/ 142 w 143"/>
                      <a:gd name="T49" fmla="*/ 73 h 104"/>
                      <a:gd name="T50" fmla="*/ 82 w 143"/>
                      <a:gd name="T51" fmla="*/ 46 h 104"/>
                      <a:gd name="T52" fmla="*/ 76 w 143"/>
                      <a:gd name="T53" fmla="*/ 40 h 104"/>
                      <a:gd name="T54" fmla="*/ 82 w 143"/>
                      <a:gd name="T55" fmla="*/ 35 h 104"/>
                      <a:gd name="T56" fmla="*/ 86 w 143"/>
                      <a:gd name="T57" fmla="*/ 29 h 104"/>
                      <a:gd name="T58" fmla="*/ 92 w 143"/>
                      <a:gd name="T59" fmla="*/ 35 h 104"/>
                      <a:gd name="T60" fmla="*/ 86 w 143"/>
                      <a:gd name="T61" fmla="*/ 40 h 104"/>
                      <a:gd name="T62" fmla="*/ 82 w 143"/>
                      <a:gd name="T63" fmla="*/ 46 h 104"/>
                      <a:gd name="T64" fmla="*/ 84 w 143"/>
                      <a:gd name="T65" fmla="*/ 63 h 104"/>
                      <a:gd name="T66" fmla="*/ 50 w 143"/>
                      <a:gd name="T67" fmla="*/ 57 h 104"/>
                      <a:gd name="T68" fmla="*/ 52 w 143"/>
                      <a:gd name="T69" fmla="*/ 37 h 104"/>
                      <a:gd name="T70" fmla="*/ 66 w 143"/>
                      <a:gd name="T71" fmla="*/ 39 h 104"/>
                      <a:gd name="T72" fmla="*/ 102 w 143"/>
                      <a:gd name="T73" fmla="*/ 39 h 104"/>
                      <a:gd name="T74" fmla="*/ 116 w 143"/>
                      <a:gd name="T75" fmla="*/ 37 h 104"/>
                      <a:gd name="T76" fmla="*/ 118 w 143"/>
                      <a:gd name="T77" fmla="*/ 57 h 104"/>
                      <a:gd name="T78" fmla="*/ 84 w 143"/>
                      <a:gd name="T79" fmla="*/ 63 h 104"/>
                      <a:gd name="T80" fmla="*/ 106 w 143"/>
                      <a:gd name="T81" fmla="*/ 11 h 104"/>
                      <a:gd name="T82" fmla="*/ 118 w 143"/>
                      <a:gd name="T83" fmla="*/ 16 h 104"/>
                      <a:gd name="T84" fmla="*/ 117 w 143"/>
                      <a:gd name="T85" fmla="*/ 32 h 104"/>
                      <a:gd name="T86" fmla="*/ 101 w 143"/>
                      <a:gd name="T87" fmla="*/ 31 h 104"/>
                      <a:gd name="T88" fmla="*/ 67 w 143"/>
                      <a:gd name="T89" fmla="*/ 31 h 104"/>
                      <a:gd name="T90" fmla="*/ 51 w 143"/>
                      <a:gd name="T91" fmla="*/ 32 h 104"/>
                      <a:gd name="T92" fmla="*/ 50 w 143"/>
                      <a:gd name="T93" fmla="*/ 16 h 104"/>
                      <a:gd name="T94" fmla="*/ 68 w 143"/>
                      <a:gd name="T95" fmla="*/ 11 h 104"/>
                      <a:gd name="T96" fmla="*/ 71 w 143"/>
                      <a:gd name="T97" fmla="*/ 5 h 104"/>
                      <a:gd name="T98" fmla="*/ 92 w 143"/>
                      <a:gd name="T99" fmla="*/ 0 h 104"/>
                      <a:gd name="T100" fmla="*/ 98 w 143"/>
                      <a:gd name="T101" fmla="*/ 11 h 104"/>
                      <a:gd name="T102" fmla="*/ 106 w 143"/>
                      <a:gd name="T103" fmla="*/ 11 h 1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43" h="104">
                        <a:moveTo>
                          <a:pt x="84" y="11"/>
                        </a:moveTo>
                        <a:cubicBezTo>
                          <a:pt x="86" y="11"/>
                          <a:pt x="88" y="11"/>
                          <a:pt x="91" y="11"/>
                        </a:cubicBezTo>
                        <a:cubicBezTo>
                          <a:pt x="92" y="11"/>
                          <a:pt x="92" y="11"/>
                          <a:pt x="92" y="10"/>
                        </a:cubicBezTo>
                        <a:cubicBezTo>
                          <a:pt x="92" y="9"/>
                          <a:pt x="92" y="8"/>
                          <a:pt x="92" y="8"/>
                        </a:cubicBezTo>
                        <a:cubicBezTo>
                          <a:pt x="92" y="6"/>
                          <a:pt x="92" y="5"/>
                          <a:pt x="90" y="6"/>
                        </a:cubicBezTo>
                        <a:cubicBezTo>
                          <a:pt x="86" y="6"/>
                          <a:pt x="82" y="6"/>
                          <a:pt x="78" y="6"/>
                        </a:cubicBezTo>
                        <a:cubicBezTo>
                          <a:pt x="76" y="6"/>
                          <a:pt x="76" y="6"/>
                          <a:pt x="76" y="7"/>
                        </a:cubicBezTo>
                        <a:cubicBezTo>
                          <a:pt x="76" y="8"/>
                          <a:pt x="76" y="9"/>
                          <a:pt x="76" y="10"/>
                        </a:cubicBezTo>
                        <a:cubicBezTo>
                          <a:pt x="76" y="11"/>
                          <a:pt x="76" y="11"/>
                          <a:pt x="77" y="11"/>
                        </a:cubicBezTo>
                        <a:cubicBezTo>
                          <a:pt x="79" y="11"/>
                          <a:pt x="82" y="11"/>
                          <a:pt x="84" y="11"/>
                        </a:cubicBezTo>
                        <a:close/>
                        <a:moveTo>
                          <a:pt x="1" y="80"/>
                        </a:moveTo>
                        <a:cubicBezTo>
                          <a:pt x="1" y="80"/>
                          <a:pt x="1" y="80"/>
                          <a:pt x="1" y="80"/>
                        </a:cubicBezTo>
                        <a:cubicBezTo>
                          <a:pt x="16" y="80"/>
                          <a:pt x="16" y="80"/>
                          <a:pt x="16" y="80"/>
                        </a:cubicBezTo>
                        <a:cubicBezTo>
                          <a:pt x="17" y="80"/>
                          <a:pt x="18" y="80"/>
                          <a:pt x="18" y="81"/>
                        </a:cubicBezTo>
                        <a:cubicBezTo>
                          <a:pt x="33" y="102"/>
                          <a:pt x="33" y="102"/>
                          <a:pt x="33" y="102"/>
                        </a:cubicBezTo>
                        <a:cubicBezTo>
                          <a:pt x="33" y="103"/>
                          <a:pt x="33" y="103"/>
                          <a:pt x="33" y="103"/>
                        </a:cubicBezTo>
                        <a:cubicBezTo>
                          <a:pt x="17" y="103"/>
                          <a:pt x="17" y="103"/>
                          <a:pt x="17" y="103"/>
                        </a:cubicBezTo>
                        <a:cubicBezTo>
                          <a:pt x="16" y="103"/>
                          <a:pt x="16" y="103"/>
                          <a:pt x="15" y="102"/>
                        </a:cubicBezTo>
                        <a:cubicBezTo>
                          <a:pt x="1" y="81"/>
                          <a:pt x="1" y="81"/>
                          <a:pt x="1" y="81"/>
                        </a:cubicBezTo>
                        <a:cubicBezTo>
                          <a:pt x="0" y="80"/>
                          <a:pt x="0" y="80"/>
                          <a:pt x="1" y="80"/>
                        </a:cubicBezTo>
                        <a:close/>
                        <a:moveTo>
                          <a:pt x="142" y="73"/>
                        </a:moveTo>
                        <a:cubicBezTo>
                          <a:pt x="142" y="73"/>
                          <a:pt x="142" y="73"/>
                          <a:pt x="142" y="73"/>
                        </a:cubicBezTo>
                        <a:cubicBezTo>
                          <a:pt x="141" y="71"/>
                          <a:pt x="138" y="70"/>
                          <a:pt x="134" y="70"/>
                        </a:cubicBezTo>
                        <a:cubicBezTo>
                          <a:pt x="133" y="70"/>
                          <a:pt x="132" y="71"/>
                          <a:pt x="131" y="71"/>
                        </a:cubicBezTo>
                        <a:cubicBezTo>
                          <a:pt x="126" y="73"/>
                          <a:pt x="102" y="81"/>
                          <a:pt x="102" y="81"/>
                        </a:cubicBezTo>
                        <a:cubicBezTo>
                          <a:pt x="101" y="81"/>
                          <a:pt x="101" y="81"/>
                          <a:pt x="101" y="81"/>
                        </a:cubicBezTo>
                        <a:cubicBezTo>
                          <a:pt x="102" y="81"/>
                          <a:pt x="102" y="81"/>
                          <a:pt x="102" y="81"/>
                        </a:cubicBezTo>
                        <a:cubicBezTo>
                          <a:pt x="105" y="84"/>
                          <a:pt x="106" y="86"/>
                          <a:pt x="105" y="88"/>
                        </a:cubicBezTo>
                        <a:cubicBezTo>
                          <a:pt x="105" y="91"/>
                          <a:pt x="101" y="93"/>
                          <a:pt x="94" y="93"/>
                        </a:cubicBezTo>
                        <a:cubicBezTo>
                          <a:pt x="88" y="94"/>
                          <a:pt x="81" y="93"/>
                          <a:pt x="73" y="91"/>
                        </a:cubicBezTo>
                        <a:cubicBezTo>
                          <a:pt x="74" y="91"/>
                          <a:pt x="75" y="91"/>
                          <a:pt x="76" y="91"/>
                        </a:cubicBezTo>
                        <a:cubicBezTo>
                          <a:pt x="82" y="91"/>
                          <a:pt x="88" y="91"/>
                          <a:pt x="92" y="91"/>
                        </a:cubicBezTo>
                        <a:cubicBezTo>
                          <a:pt x="99" y="91"/>
                          <a:pt x="102" y="89"/>
                          <a:pt x="103" y="86"/>
                        </a:cubicBezTo>
                        <a:cubicBezTo>
                          <a:pt x="103" y="85"/>
                          <a:pt x="102" y="84"/>
                          <a:pt x="100" y="83"/>
                        </a:cubicBezTo>
                        <a:cubicBezTo>
                          <a:pt x="97" y="81"/>
                          <a:pt x="92" y="80"/>
                          <a:pt x="86" y="79"/>
                        </a:cubicBezTo>
                        <a:cubicBezTo>
                          <a:pt x="83" y="79"/>
                          <a:pt x="79" y="79"/>
                          <a:pt x="77" y="78"/>
                        </a:cubicBezTo>
                        <a:cubicBezTo>
                          <a:pt x="69" y="76"/>
                          <a:pt x="60" y="74"/>
                          <a:pt x="50" y="74"/>
                        </a:cubicBezTo>
                        <a:cubicBezTo>
                          <a:pt x="49" y="74"/>
                          <a:pt x="47" y="75"/>
                          <a:pt x="46" y="75"/>
                        </a:cubicBezTo>
                        <a:cubicBezTo>
                          <a:pt x="38" y="76"/>
                          <a:pt x="31" y="78"/>
                          <a:pt x="23" y="80"/>
                        </a:cubicBezTo>
                        <a:cubicBezTo>
                          <a:pt x="22" y="80"/>
                          <a:pt x="22" y="80"/>
                          <a:pt x="22" y="80"/>
                        </a:cubicBezTo>
                        <a:cubicBezTo>
                          <a:pt x="34" y="97"/>
                          <a:pt x="34" y="97"/>
                          <a:pt x="34" y="97"/>
                        </a:cubicBezTo>
                        <a:cubicBezTo>
                          <a:pt x="35" y="96"/>
                          <a:pt x="38" y="96"/>
                          <a:pt x="40" y="96"/>
                        </a:cubicBezTo>
                        <a:cubicBezTo>
                          <a:pt x="43" y="95"/>
                          <a:pt x="45" y="96"/>
                          <a:pt x="48" y="96"/>
                        </a:cubicBezTo>
                        <a:cubicBezTo>
                          <a:pt x="50" y="96"/>
                          <a:pt x="59" y="98"/>
                          <a:pt x="66" y="100"/>
                        </a:cubicBezTo>
                        <a:cubicBezTo>
                          <a:pt x="74" y="102"/>
                          <a:pt x="82" y="103"/>
                          <a:pt x="85" y="103"/>
                        </a:cubicBezTo>
                        <a:cubicBezTo>
                          <a:pt x="86" y="104"/>
                          <a:pt x="88" y="104"/>
                          <a:pt x="90" y="103"/>
                        </a:cubicBezTo>
                        <a:cubicBezTo>
                          <a:pt x="93" y="103"/>
                          <a:pt x="97" y="101"/>
                          <a:pt x="101" y="99"/>
                        </a:cubicBezTo>
                        <a:cubicBezTo>
                          <a:pt x="102" y="98"/>
                          <a:pt x="104" y="98"/>
                          <a:pt x="105" y="97"/>
                        </a:cubicBezTo>
                        <a:cubicBezTo>
                          <a:pt x="139" y="79"/>
                          <a:pt x="139" y="79"/>
                          <a:pt x="139" y="79"/>
                        </a:cubicBezTo>
                        <a:cubicBezTo>
                          <a:pt x="143" y="76"/>
                          <a:pt x="143" y="74"/>
                          <a:pt x="142" y="73"/>
                        </a:cubicBezTo>
                        <a:close/>
                        <a:moveTo>
                          <a:pt x="82" y="46"/>
                        </a:moveTo>
                        <a:cubicBezTo>
                          <a:pt x="82" y="46"/>
                          <a:pt x="82" y="46"/>
                          <a:pt x="82" y="46"/>
                        </a:cubicBezTo>
                        <a:cubicBezTo>
                          <a:pt x="82" y="40"/>
                          <a:pt x="82" y="40"/>
                          <a:pt x="82" y="40"/>
                        </a:cubicBezTo>
                        <a:cubicBezTo>
                          <a:pt x="76" y="40"/>
                          <a:pt x="76" y="40"/>
                          <a:pt x="76" y="40"/>
                        </a:cubicBezTo>
                        <a:cubicBezTo>
                          <a:pt x="76" y="35"/>
                          <a:pt x="76" y="35"/>
                          <a:pt x="76" y="35"/>
                        </a:cubicBezTo>
                        <a:cubicBezTo>
                          <a:pt x="82" y="35"/>
                          <a:pt x="82" y="35"/>
                          <a:pt x="82" y="35"/>
                        </a:cubicBezTo>
                        <a:cubicBezTo>
                          <a:pt x="82" y="29"/>
                          <a:pt x="82" y="29"/>
                          <a:pt x="82" y="29"/>
                        </a:cubicBezTo>
                        <a:cubicBezTo>
                          <a:pt x="86" y="29"/>
                          <a:pt x="86" y="29"/>
                          <a:pt x="86" y="29"/>
                        </a:cubicBezTo>
                        <a:cubicBezTo>
                          <a:pt x="86" y="35"/>
                          <a:pt x="86" y="35"/>
                          <a:pt x="86" y="35"/>
                        </a:cubicBezTo>
                        <a:cubicBezTo>
                          <a:pt x="92" y="35"/>
                          <a:pt x="92" y="35"/>
                          <a:pt x="92" y="35"/>
                        </a:cubicBezTo>
                        <a:cubicBezTo>
                          <a:pt x="92" y="40"/>
                          <a:pt x="92" y="40"/>
                          <a:pt x="92" y="40"/>
                        </a:cubicBezTo>
                        <a:cubicBezTo>
                          <a:pt x="86" y="40"/>
                          <a:pt x="86" y="40"/>
                          <a:pt x="86" y="40"/>
                        </a:cubicBezTo>
                        <a:cubicBezTo>
                          <a:pt x="86" y="46"/>
                          <a:pt x="86" y="46"/>
                          <a:pt x="86" y="46"/>
                        </a:cubicBezTo>
                        <a:lnTo>
                          <a:pt x="82" y="46"/>
                        </a:lnTo>
                        <a:close/>
                        <a:moveTo>
                          <a:pt x="84" y="63"/>
                        </a:moveTo>
                        <a:cubicBezTo>
                          <a:pt x="84" y="63"/>
                          <a:pt x="84" y="63"/>
                          <a:pt x="84" y="63"/>
                        </a:cubicBezTo>
                        <a:cubicBezTo>
                          <a:pt x="75" y="63"/>
                          <a:pt x="65" y="63"/>
                          <a:pt x="56" y="63"/>
                        </a:cubicBezTo>
                        <a:cubicBezTo>
                          <a:pt x="52" y="63"/>
                          <a:pt x="50" y="61"/>
                          <a:pt x="50" y="57"/>
                        </a:cubicBezTo>
                        <a:cubicBezTo>
                          <a:pt x="49" y="51"/>
                          <a:pt x="50" y="45"/>
                          <a:pt x="49" y="40"/>
                        </a:cubicBezTo>
                        <a:cubicBezTo>
                          <a:pt x="49" y="38"/>
                          <a:pt x="50" y="37"/>
                          <a:pt x="52" y="37"/>
                        </a:cubicBezTo>
                        <a:cubicBezTo>
                          <a:pt x="56" y="37"/>
                          <a:pt x="60" y="37"/>
                          <a:pt x="64" y="37"/>
                        </a:cubicBezTo>
                        <a:cubicBezTo>
                          <a:pt x="66" y="37"/>
                          <a:pt x="66" y="37"/>
                          <a:pt x="66" y="39"/>
                        </a:cubicBezTo>
                        <a:cubicBezTo>
                          <a:pt x="67" y="49"/>
                          <a:pt x="75" y="55"/>
                          <a:pt x="84" y="55"/>
                        </a:cubicBezTo>
                        <a:cubicBezTo>
                          <a:pt x="93" y="55"/>
                          <a:pt x="101" y="49"/>
                          <a:pt x="102" y="39"/>
                        </a:cubicBezTo>
                        <a:cubicBezTo>
                          <a:pt x="102" y="38"/>
                          <a:pt x="102" y="37"/>
                          <a:pt x="104" y="37"/>
                        </a:cubicBezTo>
                        <a:cubicBezTo>
                          <a:pt x="108" y="37"/>
                          <a:pt x="112" y="37"/>
                          <a:pt x="116" y="37"/>
                        </a:cubicBezTo>
                        <a:cubicBezTo>
                          <a:pt x="118" y="37"/>
                          <a:pt x="118" y="38"/>
                          <a:pt x="118" y="39"/>
                        </a:cubicBezTo>
                        <a:cubicBezTo>
                          <a:pt x="118" y="45"/>
                          <a:pt x="118" y="51"/>
                          <a:pt x="118" y="57"/>
                        </a:cubicBezTo>
                        <a:cubicBezTo>
                          <a:pt x="118" y="61"/>
                          <a:pt x="116" y="63"/>
                          <a:pt x="113" y="63"/>
                        </a:cubicBezTo>
                        <a:cubicBezTo>
                          <a:pt x="103" y="63"/>
                          <a:pt x="93" y="63"/>
                          <a:pt x="84" y="63"/>
                        </a:cubicBezTo>
                        <a:close/>
                        <a:moveTo>
                          <a:pt x="106" y="11"/>
                        </a:moveTo>
                        <a:cubicBezTo>
                          <a:pt x="106" y="11"/>
                          <a:pt x="106" y="11"/>
                          <a:pt x="106" y="11"/>
                        </a:cubicBezTo>
                        <a:cubicBezTo>
                          <a:pt x="109" y="11"/>
                          <a:pt x="111" y="11"/>
                          <a:pt x="113" y="11"/>
                        </a:cubicBezTo>
                        <a:cubicBezTo>
                          <a:pt x="116" y="11"/>
                          <a:pt x="118" y="13"/>
                          <a:pt x="118" y="16"/>
                        </a:cubicBezTo>
                        <a:cubicBezTo>
                          <a:pt x="118" y="21"/>
                          <a:pt x="118" y="26"/>
                          <a:pt x="118" y="30"/>
                        </a:cubicBezTo>
                        <a:cubicBezTo>
                          <a:pt x="118" y="31"/>
                          <a:pt x="118" y="32"/>
                          <a:pt x="117" y="32"/>
                        </a:cubicBezTo>
                        <a:cubicBezTo>
                          <a:pt x="112" y="32"/>
                          <a:pt x="107" y="32"/>
                          <a:pt x="102" y="32"/>
                        </a:cubicBezTo>
                        <a:cubicBezTo>
                          <a:pt x="101" y="32"/>
                          <a:pt x="101" y="31"/>
                          <a:pt x="101" y="31"/>
                        </a:cubicBezTo>
                        <a:cubicBezTo>
                          <a:pt x="97" y="23"/>
                          <a:pt x="92" y="20"/>
                          <a:pt x="84" y="20"/>
                        </a:cubicBezTo>
                        <a:cubicBezTo>
                          <a:pt x="76" y="20"/>
                          <a:pt x="71" y="23"/>
                          <a:pt x="67" y="31"/>
                        </a:cubicBezTo>
                        <a:cubicBezTo>
                          <a:pt x="67" y="32"/>
                          <a:pt x="66" y="32"/>
                          <a:pt x="66" y="32"/>
                        </a:cubicBezTo>
                        <a:cubicBezTo>
                          <a:pt x="60" y="32"/>
                          <a:pt x="56" y="32"/>
                          <a:pt x="51" y="32"/>
                        </a:cubicBezTo>
                        <a:cubicBezTo>
                          <a:pt x="50" y="32"/>
                          <a:pt x="49" y="31"/>
                          <a:pt x="49" y="30"/>
                        </a:cubicBezTo>
                        <a:cubicBezTo>
                          <a:pt x="50" y="26"/>
                          <a:pt x="49" y="21"/>
                          <a:pt x="50" y="16"/>
                        </a:cubicBezTo>
                        <a:cubicBezTo>
                          <a:pt x="50" y="13"/>
                          <a:pt x="52" y="11"/>
                          <a:pt x="55" y="11"/>
                        </a:cubicBezTo>
                        <a:cubicBezTo>
                          <a:pt x="59" y="11"/>
                          <a:pt x="64" y="11"/>
                          <a:pt x="68" y="11"/>
                        </a:cubicBezTo>
                        <a:cubicBezTo>
                          <a:pt x="71" y="11"/>
                          <a:pt x="71" y="11"/>
                          <a:pt x="71" y="9"/>
                        </a:cubicBezTo>
                        <a:cubicBezTo>
                          <a:pt x="71" y="7"/>
                          <a:pt x="71" y="6"/>
                          <a:pt x="71" y="5"/>
                        </a:cubicBezTo>
                        <a:cubicBezTo>
                          <a:pt x="71" y="2"/>
                          <a:pt x="73" y="0"/>
                          <a:pt x="76" y="0"/>
                        </a:cubicBezTo>
                        <a:cubicBezTo>
                          <a:pt x="81" y="0"/>
                          <a:pt x="87" y="0"/>
                          <a:pt x="92" y="0"/>
                        </a:cubicBezTo>
                        <a:cubicBezTo>
                          <a:pt x="95" y="0"/>
                          <a:pt x="97" y="2"/>
                          <a:pt x="97" y="5"/>
                        </a:cubicBezTo>
                        <a:cubicBezTo>
                          <a:pt x="97" y="7"/>
                          <a:pt x="96" y="10"/>
                          <a:pt x="98" y="11"/>
                        </a:cubicBezTo>
                        <a:cubicBezTo>
                          <a:pt x="99" y="12"/>
                          <a:pt x="102" y="11"/>
                          <a:pt x="104" y="11"/>
                        </a:cubicBezTo>
                        <a:cubicBezTo>
                          <a:pt x="105" y="11"/>
                          <a:pt x="105" y="11"/>
                          <a:pt x="106" y="1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4157847-DAA6-47CC-B4D5-C877373462D9}"/>
                    </a:ext>
                  </a:extLst>
                </p:cNvPr>
                <p:cNvGrpSpPr/>
                <p:nvPr/>
              </p:nvGrpSpPr>
              <p:grpSpPr>
                <a:xfrm>
                  <a:off x="5676077" y="4539014"/>
                  <a:ext cx="5817829" cy="1544685"/>
                  <a:chOff x="5676077" y="4539014"/>
                  <a:chExt cx="5817829" cy="1544685"/>
                </a:xfrm>
              </p:grpSpPr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5E7F6F80-127B-4130-AC3A-6977943A8FD2}"/>
                      </a:ext>
                    </a:extLst>
                  </p:cNvPr>
                  <p:cNvSpPr/>
                  <p:nvPr/>
                </p:nvSpPr>
                <p:spPr>
                  <a:xfrm>
                    <a:off x="5676077" y="4539014"/>
                    <a:ext cx="5817829" cy="1544685"/>
                  </a:xfrm>
                  <a:prstGeom prst="roundRect">
                    <a:avLst>
                      <a:gd name="adj" fmla="val 6060"/>
                    </a:avLst>
                  </a:prstGeom>
                  <a:solidFill>
                    <a:schemeClr val="bg1">
                      <a:alpha val="0"/>
                    </a:schemeClr>
                  </a:solidFill>
                  <a:ln w="12700">
                    <a:solidFill>
                      <a:schemeClr val="bg1">
                        <a:lumMod val="85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21013A21-F7AC-44A2-971B-298A659C528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180866" y="4910802"/>
                    <a:ext cx="678527" cy="650106"/>
                  </a:xfrm>
                  <a:custGeom>
                    <a:avLst/>
                    <a:gdLst>
                      <a:gd name="T0" fmla="*/ 141 w 141"/>
                      <a:gd name="T1" fmla="*/ 100 h 136"/>
                      <a:gd name="T2" fmla="*/ 131 w 141"/>
                      <a:gd name="T3" fmla="*/ 97 h 136"/>
                      <a:gd name="T4" fmla="*/ 128 w 141"/>
                      <a:gd name="T5" fmla="*/ 98 h 136"/>
                      <a:gd name="T6" fmla="*/ 94 w 141"/>
                      <a:gd name="T7" fmla="*/ 109 h 136"/>
                      <a:gd name="T8" fmla="*/ 93 w 141"/>
                      <a:gd name="T9" fmla="*/ 109 h 136"/>
                      <a:gd name="T10" fmla="*/ 94 w 141"/>
                      <a:gd name="T11" fmla="*/ 110 h 136"/>
                      <a:gd name="T12" fmla="*/ 98 w 141"/>
                      <a:gd name="T13" fmla="*/ 118 h 136"/>
                      <a:gd name="T14" fmla="*/ 84 w 141"/>
                      <a:gd name="T15" fmla="*/ 124 h 136"/>
                      <a:gd name="T16" fmla="*/ 59 w 141"/>
                      <a:gd name="T17" fmla="*/ 122 h 136"/>
                      <a:gd name="T18" fmla="*/ 63 w 141"/>
                      <a:gd name="T19" fmla="*/ 122 h 136"/>
                      <a:gd name="T20" fmla="*/ 82 w 141"/>
                      <a:gd name="T21" fmla="*/ 121 h 136"/>
                      <a:gd name="T22" fmla="*/ 95 w 141"/>
                      <a:gd name="T23" fmla="*/ 116 h 136"/>
                      <a:gd name="T24" fmla="*/ 91 w 141"/>
                      <a:gd name="T25" fmla="*/ 111 h 136"/>
                      <a:gd name="T26" fmla="*/ 76 w 141"/>
                      <a:gd name="T27" fmla="*/ 108 h 136"/>
                      <a:gd name="T28" fmla="*/ 64 w 141"/>
                      <a:gd name="T29" fmla="*/ 106 h 136"/>
                      <a:gd name="T30" fmla="*/ 33 w 141"/>
                      <a:gd name="T31" fmla="*/ 101 h 136"/>
                      <a:gd name="T32" fmla="*/ 28 w 141"/>
                      <a:gd name="T33" fmla="*/ 102 h 136"/>
                      <a:gd name="T34" fmla="*/ 1 w 141"/>
                      <a:gd name="T35" fmla="*/ 109 h 136"/>
                      <a:gd name="T36" fmla="*/ 0 w 141"/>
                      <a:gd name="T37" fmla="*/ 109 h 136"/>
                      <a:gd name="T38" fmla="*/ 13 w 141"/>
                      <a:gd name="T39" fmla="*/ 128 h 136"/>
                      <a:gd name="T40" fmla="*/ 20 w 141"/>
                      <a:gd name="T41" fmla="*/ 127 h 136"/>
                      <a:gd name="T42" fmla="*/ 30 w 141"/>
                      <a:gd name="T43" fmla="*/ 127 h 136"/>
                      <a:gd name="T44" fmla="*/ 52 w 141"/>
                      <a:gd name="T45" fmla="*/ 131 h 136"/>
                      <a:gd name="T46" fmla="*/ 73 w 141"/>
                      <a:gd name="T47" fmla="*/ 136 h 136"/>
                      <a:gd name="T48" fmla="*/ 79 w 141"/>
                      <a:gd name="T49" fmla="*/ 136 h 136"/>
                      <a:gd name="T50" fmla="*/ 92 w 141"/>
                      <a:gd name="T51" fmla="*/ 131 h 136"/>
                      <a:gd name="T52" fmla="*/ 97 w 141"/>
                      <a:gd name="T53" fmla="*/ 128 h 136"/>
                      <a:gd name="T54" fmla="*/ 137 w 141"/>
                      <a:gd name="T55" fmla="*/ 106 h 136"/>
                      <a:gd name="T56" fmla="*/ 141 w 141"/>
                      <a:gd name="T57" fmla="*/ 100 h 136"/>
                      <a:gd name="T58" fmla="*/ 77 w 141"/>
                      <a:gd name="T59" fmla="*/ 50 h 136"/>
                      <a:gd name="T60" fmla="*/ 77 w 141"/>
                      <a:gd name="T61" fmla="*/ 50 h 136"/>
                      <a:gd name="T62" fmla="*/ 77 w 141"/>
                      <a:gd name="T63" fmla="*/ 55 h 136"/>
                      <a:gd name="T64" fmla="*/ 109 w 141"/>
                      <a:gd name="T65" fmla="*/ 88 h 136"/>
                      <a:gd name="T66" fmla="*/ 67 w 141"/>
                      <a:gd name="T67" fmla="*/ 88 h 136"/>
                      <a:gd name="T68" fmla="*/ 66 w 141"/>
                      <a:gd name="T69" fmla="*/ 88 h 136"/>
                      <a:gd name="T70" fmla="*/ 24 w 141"/>
                      <a:gd name="T71" fmla="*/ 88 h 136"/>
                      <a:gd name="T72" fmla="*/ 55 w 141"/>
                      <a:gd name="T73" fmla="*/ 55 h 136"/>
                      <a:gd name="T74" fmla="*/ 55 w 141"/>
                      <a:gd name="T75" fmla="*/ 51 h 136"/>
                      <a:gd name="T76" fmla="*/ 49 w 141"/>
                      <a:gd name="T77" fmla="*/ 38 h 136"/>
                      <a:gd name="T78" fmla="*/ 49 w 141"/>
                      <a:gd name="T79" fmla="*/ 38 h 136"/>
                      <a:gd name="T80" fmla="*/ 48 w 141"/>
                      <a:gd name="T81" fmla="*/ 36 h 136"/>
                      <a:gd name="T82" fmla="*/ 48 w 141"/>
                      <a:gd name="T83" fmla="*/ 36 h 136"/>
                      <a:gd name="T84" fmla="*/ 47 w 141"/>
                      <a:gd name="T85" fmla="*/ 33 h 136"/>
                      <a:gd name="T86" fmla="*/ 47 w 141"/>
                      <a:gd name="T87" fmla="*/ 28 h 136"/>
                      <a:gd name="T88" fmla="*/ 48 w 141"/>
                      <a:gd name="T89" fmla="*/ 28 h 136"/>
                      <a:gd name="T90" fmla="*/ 55 w 141"/>
                      <a:gd name="T91" fmla="*/ 7 h 136"/>
                      <a:gd name="T92" fmla="*/ 84 w 141"/>
                      <a:gd name="T93" fmla="*/ 13 h 136"/>
                      <a:gd name="T94" fmla="*/ 84 w 141"/>
                      <a:gd name="T95" fmla="*/ 28 h 136"/>
                      <a:gd name="T96" fmla="*/ 86 w 141"/>
                      <a:gd name="T97" fmla="*/ 27 h 136"/>
                      <a:gd name="T98" fmla="*/ 85 w 141"/>
                      <a:gd name="T99" fmla="*/ 33 h 136"/>
                      <a:gd name="T100" fmla="*/ 84 w 141"/>
                      <a:gd name="T101" fmla="*/ 36 h 136"/>
                      <a:gd name="T102" fmla="*/ 84 w 141"/>
                      <a:gd name="T103" fmla="*/ 36 h 136"/>
                      <a:gd name="T104" fmla="*/ 83 w 141"/>
                      <a:gd name="T105" fmla="*/ 38 h 136"/>
                      <a:gd name="T106" fmla="*/ 77 w 141"/>
                      <a:gd name="T107" fmla="*/ 50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</a:cxnLst>
                    <a:rect l="0" t="0" r="r" b="b"/>
                    <a:pathLst>
                      <a:path w="141" h="136">
                        <a:moveTo>
                          <a:pt x="141" y="100"/>
                        </a:moveTo>
                        <a:cubicBezTo>
                          <a:pt x="140" y="98"/>
                          <a:pt x="136" y="96"/>
                          <a:pt x="131" y="97"/>
                        </a:cubicBezTo>
                        <a:cubicBezTo>
                          <a:pt x="130" y="97"/>
                          <a:pt x="129" y="98"/>
                          <a:pt x="128" y="98"/>
                        </a:cubicBezTo>
                        <a:cubicBezTo>
                          <a:pt x="122" y="99"/>
                          <a:pt x="95" y="109"/>
                          <a:pt x="94" y="109"/>
                        </a:cubicBezTo>
                        <a:cubicBezTo>
                          <a:pt x="93" y="109"/>
                          <a:pt x="93" y="109"/>
                          <a:pt x="93" y="109"/>
                        </a:cubicBezTo>
                        <a:cubicBezTo>
                          <a:pt x="94" y="110"/>
                          <a:pt x="94" y="110"/>
                          <a:pt x="94" y="110"/>
                        </a:cubicBezTo>
                        <a:cubicBezTo>
                          <a:pt x="97" y="113"/>
                          <a:pt x="98" y="115"/>
                          <a:pt x="98" y="118"/>
                        </a:cubicBezTo>
                        <a:cubicBezTo>
                          <a:pt x="97" y="121"/>
                          <a:pt x="92" y="123"/>
                          <a:pt x="84" y="124"/>
                        </a:cubicBezTo>
                        <a:cubicBezTo>
                          <a:pt x="78" y="124"/>
                          <a:pt x="69" y="124"/>
                          <a:pt x="59" y="122"/>
                        </a:cubicBezTo>
                        <a:cubicBezTo>
                          <a:pt x="61" y="122"/>
                          <a:pt x="62" y="122"/>
                          <a:pt x="63" y="122"/>
                        </a:cubicBezTo>
                        <a:cubicBezTo>
                          <a:pt x="70" y="122"/>
                          <a:pt x="77" y="122"/>
                          <a:pt x="82" y="121"/>
                        </a:cubicBezTo>
                        <a:cubicBezTo>
                          <a:pt x="90" y="121"/>
                          <a:pt x="94" y="119"/>
                          <a:pt x="95" y="116"/>
                        </a:cubicBezTo>
                        <a:cubicBezTo>
                          <a:pt x="95" y="114"/>
                          <a:pt x="94" y="113"/>
                          <a:pt x="91" y="111"/>
                        </a:cubicBezTo>
                        <a:cubicBezTo>
                          <a:pt x="88" y="109"/>
                          <a:pt x="82" y="109"/>
                          <a:pt x="76" y="108"/>
                        </a:cubicBezTo>
                        <a:cubicBezTo>
                          <a:pt x="71" y="107"/>
                          <a:pt x="67" y="106"/>
                          <a:pt x="64" y="106"/>
                        </a:cubicBezTo>
                        <a:cubicBezTo>
                          <a:pt x="55" y="103"/>
                          <a:pt x="45" y="100"/>
                          <a:pt x="33" y="101"/>
                        </a:cubicBezTo>
                        <a:cubicBezTo>
                          <a:pt x="31" y="101"/>
                          <a:pt x="29" y="102"/>
                          <a:pt x="28" y="102"/>
                        </a:cubicBezTo>
                        <a:cubicBezTo>
                          <a:pt x="19" y="104"/>
                          <a:pt x="10" y="106"/>
                          <a:pt x="1" y="109"/>
                        </a:cubicBezTo>
                        <a:cubicBezTo>
                          <a:pt x="0" y="109"/>
                          <a:pt x="0" y="109"/>
                          <a:pt x="0" y="109"/>
                        </a:cubicBezTo>
                        <a:cubicBezTo>
                          <a:pt x="13" y="128"/>
                          <a:pt x="13" y="128"/>
                          <a:pt x="13" y="128"/>
                        </a:cubicBezTo>
                        <a:cubicBezTo>
                          <a:pt x="15" y="128"/>
                          <a:pt x="18" y="127"/>
                          <a:pt x="20" y="127"/>
                        </a:cubicBezTo>
                        <a:cubicBezTo>
                          <a:pt x="24" y="127"/>
                          <a:pt x="26" y="127"/>
                          <a:pt x="30" y="127"/>
                        </a:cubicBezTo>
                        <a:cubicBezTo>
                          <a:pt x="33" y="128"/>
                          <a:pt x="43" y="130"/>
                          <a:pt x="52" y="131"/>
                        </a:cubicBezTo>
                        <a:cubicBezTo>
                          <a:pt x="61" y="134"/>
                          <a:pt x="70" y="135"/>
                          <a:pt x="73" y="136"/>
                        </a:cubicBezTo>
                        <a:cubicBezTo>
                          <a:pt x="75" y="136"/>
                          <a:pt x="77" y="136"/>
                          <a:pt x="79" y="136"/>
                        </a:cubicBezTo>
                        <a:cubicBezTo>
                          <a:pt x="83" y="135"/>
                          <a:pt x="88" y="133"/>
                          <a:pt x="92" y="131"/>
                        </a:cubicBezTo>
                        <a:cubicBezTo>
                          <a:pt x="94" y="130"/>
                          <a:pt x="96" y="129"/>
                          <a:pt x="97" y="128"/>
                        </a:cubicBezTo>
                        <a:cubicBezTo>
                          <a:pt x="137" y="106"/>
                          <a:pt x="137" y="106"/>
                          <a:pt x="137" y="106"/>
                        </a:cubicBezTo>
                        <a:cubicBezTo>
                          <a:pt x="141" y="104"/>
                          <a:pt x="141" y="101"/>
                          <a:pt x="141" y="100"/>
                        </a:cubicBezTo>
                        <a:close/>
                        <a:moveTo>
                          <a:pt x="77" y="50"/>
                        </a:moveTo>
                        <a:cubicBezTo>
                          <a:pt x="77" y="50"/>
                          <a:pt x="77" y="50"/>
                          <a:pt x="77" y="50"/>
                        </a:cubicBezTo>
                        <a:cubicBezTo>
                          <a:pt x="77" y="55"/>
                          <a:pt x="77" y="55"/>
                          <a:pt x="77" y="55"/>
                        </a:cubicBezTo>
                        <a:cubicBezTo>
                          <a:pt x="98" y="67"/>
                          <a:pt x="109" y="61"/>
                          <a:pt x="109" y="88"/>
                        </a:cubicBezTo>
                        <a:cubicBezTo>
                          <a:pt x="67" y="88"/>
                          <a:pt x="67" y="88"/>
                          <a:pt x="67" y="88"/>
                        </a:cubicBezTo>
                        <a:cubicBezTo>
                          <a:pt x="66" y="88"/>
                          <a:pt x="66" y="88"/>
                          <a:pt x="66" y="88"/>
                        </a:cubicBezTo>
                        <a:cubicBezTo>
                          <a:pt x="24" y="88"/>
                          <a:pt x="24" y="88"/>
                          <a:pt x="24" y="88"/>
                        </a:cubicBezTo>
                        <a:cubicBezTo>
                          <a:pt x="24" y="60"/>
                          <a:pt x="34" y="67"/>
                          <a:pt x="55" y="55"/>
                        </a:cubicBezTo>
                        <a:cubicBezTo>
                          <a:pt x="55" y="51"/>
                          <a:pt x="55" y="51"/>
                          <a:pt x="55" y="51"/>
                        </a:cubicBezTo>
                        <a:cubicBezTo>
                          <a:pt x="51" y="48"/>
                          <a:pt x="50" y="43"/>
                          <a:pt x="49" y="38"/>
                        </a:cubicBezTo>
                        <a:cubicBezTo>
                          <a:pt x="49" y="38"/>
                          <a:pt x="49" y="38"/>
                          <a:pt x="49" y="38"/>
                        </a:cubicBezTo>
                        <a:cubicBezTo>
                          <a:pt x="48" y="38"/>
                          <a:pt x="48" y="37"/>
                          <a:pt x="48" y="36"/>
                        </a:cubicBezTo>
                        <a:cubicBezTo>
                          <a:pt x="48" y="36"/>
                          <a:pt x="48" y="36"/>
                          <a:pt x="48" y="36"/>
                        </a:cubicBezTo>
                        <a:cubicBezTo>
                          <a:pt x="48" y="36"/>
                          <a:pt x="47" y="35"/>
                          <a:pt x="47" y="33"/>
                        </a:cubicBezTo>
                        <a:cubicBezTo>
                          <a:pt x="47" y="32"/>
                          <a:pt x="45" y="29"/>
                          <a:pt x="47" y="28"/>
                        </a:cubicBezTo>
                        <a:cubicBezTo>
                          <a:pt x="48" y="27"/>
                          <a:pt x="48" y="28"/>
                          <a:pt x="48" y="28"/>
                        </a:cubicBezTo>
                        <a:cubicBezTo>
                          <a:pt x="47" y="20"/>
                          <a:pt x="45" y="9"/>
                          <a:pt x="55" y="7"/>
                        </a:cubicBezTo>
                        <a:cubicBezTo>
                          <a:pt x="55" y="0"/>
                          <a:pt x="81" y="3"/>
                          <a:pt x="84" y="13"/>
                        </a:cubicBezTo>
                        <a:cubicBezTo>
                          <a:pt x="86" y="18"/>
                          <a:pt x="84" y="28"/>
                          <a:pt x="84" y="28"/>
                        </a:cubicBezTo>
                        <a:cubicBezTo>
                          <a:pt x="84" y="27"/>
                          <a:pt x="84" y="27"/>
                          <a:pt x="86" y="27"/>
                        </a:cubicBezTo>
                        <a:cubicBezTo>
                          <a:pt x="87" y="28"/>
                          <a:pt x="85" y="32"/>
                          <a:pt x="85" y="33"/>
                        </a:cubicBezTo>
                        <a:cubicBezTo>
                          <a:pt x="84" y="35"/>
                          <a:pt x="84" y="36"/>
                          <a:pt x="84" y="36"/>
                        </a:cubicBezTo>
                        <a:cubicBezTo>
                          <a:pt x="84" y="36"/>
                          <a:pt x="84" y="36"/>
                          <a:pt x="84" y="36"/>
                        </a:cubicBezTo>
                        <a:cubicBezTo>
                          <a:pt x="84" y="37"/>
                          <a:pt x="83" y="38"/>
                          <a:pt x="83" y="38"/>
                        </a:cubicBezTo>
                        <a:cubicBezTo>
                          <a:pt x="82" y="43"/>
                          <a:pt x="81" y="47"/>
                          <a:pt x="77" y="5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endParaRP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85D58D5-CCF8-41FC-A754-74E0A508B1FA}"/>
                  </a:ext>
                </a:extLst>
              </p:cNvPr>
              <p:cNvGrpSpPr/>
              <p:nvPr/>
            </p:nvGrpSpPr>
            <p:grpSpPr>
              <a:xfrm>
                <a:off x="6115960" y="1695708"/>
                <a:ext cx="4927729" cy="1081363"/>
                <a:chOff x="6086020" y="1800368"/>
                <a:chExt cx="4927729" cy="1081363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B4D867-745A-42AB-AF04-0B789E53244C}"/>
                    </a:ext>
                  </a:extLst>
                </p:cNvPr>
                <p:cNvSpPr txBox="1"/>
                <p:nvPr/>
              </p:nvSpPr>
              <p:spPr>
                <a:xfrm>
                  <a:off x="6086020" y="1800368"/>
                  <a:ext cx="492772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How can I compare the two apartments that suit me well ?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B972B2D-8831-4F6B-B4BC-B43224A0A959}"/>
                    </a:ext>
                  </a:extLst>
                </p:cNvPr>
                <p:cNvSpPr txBox="1"/>
                <p:nvPr/>
              </p:nvSpPr>
              <p:spPr>
                <a:xfrm>
                  <a:off x="6086020" y="2512399"/>
                  <a:ext cx="145549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rPr>
                    <a:t>-A user</a:t>
                  </a: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2055C23-F0BF-4630-A13A-C4476A260ED8}"/>
                  </a:ext>
                </a:extLst>
              </p:cNvPr>
              <p:cNvSpPr txBox="1"/>
              <p:nvPr/>
            </p:nvSpPr>
            <p:spPr>
              <a:xfrm>
                <a:off x="6115960" y="5730572"/>
                <a:ext cx="14554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-The user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4796166" y="285612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TextBox 23">
            <a:extLst>
              <a:ext uri="{FF2B5EF4-FFF2-40B4-BE49-F238E27FC236}">
                <a16:creationId xmlns:a16="http://schemas.microsoft.com/office/drawing/2014/main" id="{38185E55-C42F-BD47-9CC0-5CBC60CFC900}"/>
              </a:ext>
            </a:extLst>
          </p:cNvPr>
          <p:cNvSpPr txBox="1"/>
          <p:nvPr/>
        </p:nvSpPr>
        <p:spPr>
          <a:xfrm>
            <a:off x="4081386" y="5121316"/>
            <a:ext cx="492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you, this is exactly what I was expecting.</a:t>
            </a:r>
          </a:p>
        </p:txBody>
      </p:sp>
    </p:spTree>
    <p:extLst>
      <p:ext uri="{BB962C8B-B14F-4D97-AF65-F5344CB8AC3E}">
        <p14:creationId xmlns:p14="http://schemas.microsoft.com/office/powerpoint/2010/main" val="299328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3296356" y="-23414"/>
            <a:ext cx="6517483" cy="5904862"/>
            <a:chOff x="2647638" y="-125376"/>
            <a:chExt cx="7033573" cy="59048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198344" y="1925559"/>
              <a:ext cx="4482867" cy="3853927"/>
              <a:chOff x="5198344" y="1925559"/>
              <a:chExt cx="4482867" cy="38539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6175700" y="1925559"/>
                <a:ext cx="822440" cy="3853927"/>
                <a:chOff x="6180866" y="1194481"/>
                <a:chExt cx="822440" cy="4366427"/>
              </a:xfrm>
            </p:grpSpPr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357CDB2E-69EA-4AC2-8131-2253E72182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0120" y="1194481"/>
                  <a:ext cx="713186" cy="518347"/>
                </a:xfrm>
                <a:custGeom>
                  <a:avLst/>
                  <a:gdLst>
                    <a:gd name="T0" fmla="*/ 91 w 143"/>
                    <a:gd name="T1" fmla="*/ 11 h 104"/>
                    <a:gd name="T2" fmla="*/ 92 w 143"/>
                    <a:gd name="T3" fmla="*/ 8 h 104"/>
                    <a:gd name="T4" fmla="*/ 78 w 143"/>
                    <a:gd name="T5" fmla="*/ 6 h 104"/>
                    <a:gd name="T6" fmla="*/ 76 w 143"/>
                    <a:gd name="T7" fmla="*/ 10 h 104"/>
                    <a:gd name="T8" fmla="*/ 84 w 143"/>
                    <a:gd name="T9" fmla="*/ 11 h 104"/>
                    <a:gd name="T10" fmla="*/ 1 w 143"/>
                    <a:gd name="T11" fmla="*/ 80 h 104"/>
                    <a:gd name="T12" fmla="*/ 18 w 143"/>
                    <a:gd name="T13" fmla="*/ 81 h 104"/>
                    <a:gd name="T14" fmla="*/ 33 w 143"/>
                    <a:gd name="T15" fmla="*/ 103 h 104"/>
                    <a:gd name="T16" fmla="*/ 15 w 143"/>
                    <a:gd name="T17" fmla="*/ 102 h 104"/>
                    <a:gd name="T18" fmla="*/ 1 w 143"/>
                    <a:gd name="T19" fmla="*/ 80 h 104"/>
                    <a:gd name="T20" fmla="*/ 142 w 143"/>
                    <a:gd name="T21" fmla="*/ 73 h 104"/>
                    <a:gd name="T22" fmla="*/ 131 w 143"/>
                    <a:gd name="T23" fmla="*/ 71 h 104"/>
                    <a:gd name="T24" fmla="*/ 101 w 143"/>
                    <a:gd name="T25" fmla="*/ 81 h 104"/>
                    <a:gd name="T26" fmla="*/ 105 w 143"/>
                    <a:gd name="T27" fmla="*/ 88 h 104"/>
                    <a:gd name="T28" fmla="*/ 73 w 143"/>
                    <a:gd name="T29" fmla="*/ 91 h 104"/>
                    <a:gd name="T30" fmla="*/ 92 w 143"/>
                    <a:gd name="T31" fmla="*/ 91 h 104"/>
                    <a:gd name="T32" fmla="*/ 100 w 143"/>
                    <a:gd name="T33" fmla="*/ 83 h 104"/>
                    <a:gd name="T34" fmla="*/ 77 w 143"/>
                    <a:gd name="T35" fmla="*/ 78 h 104"/>
                    <a:gd name="T36" fmla="*/ 46 w 143"/>
                    <a:gd name="T37" fmla="*/ 75 h 104"/>
                    <a:gd name="T38" fmla="*/ 22 w 143"/>
                    <a:gd name="T39" fmla="*/ 80 h 104"/>
                    <a:gd name="T40" fmla="*/ 40 w 143"/>
                    <a:gd name="T41" fmla="*/ 96 h 104"/>
                    <a:gd name="T42" fmla="*/ 66 w 143"/>
                    <a:gd name="T43" fmla="*/ 100 h 104"/>
                    <a:gd name="T44" fmla="*/ 90 w 143"/>
                    <a:gd name="T45" fmla="*/ 103 h 104"/>
                    <a:gd name="T46" fmla="*/ 105 w 143"/>
                    <a:gd name="T47" fmla="*/ 97 h 104"/>
                    <a:gd name="T48" fmla="*/ 142 w 143"/>
                    <a:gd name="T49" fmla="*/ 73 h 104"/>
                    <a:gd name="T50" fmla="*/ 82 w 143"/>
                    <a:gd name="T51" fmla="*/ 46 h 104"/>
                    <a:gd name="T52" fmla="*/ 76 w 143"/>
                    <a:gd name="T53" fmla="*/ 40 h 104"/>
                    <a:gd name="T54" fmla="*/ 82 w 143"/>
                    <a:gd name="T55" fmla="*/ 35 h 104"/>
                    <a:gd name="T56" fmla="*/ 86 w 143"/>
                    <a:gd name="T57" fmla="*/ 29 h 104"/>
                    <a:gd name="T58" fmla="*/ 92 w 143"/>
                    <a:gd name="T59" fmla="*/ 35 h 104"/>
                    <a:gd name="T60" fmla="*/ 86 w 143"/>
                    <a:gd name="T61" fmla="*/ 40 h 104"/>
                    <a:gd name="T62" fmla="*/ 82 w 143"/>
                    <a:gd name="T63" fmla="*/ 46 h 104"/>
                    <a:gd name="T64" fmla="*/ 84 w 143"/>
                    <a:gd name="T65" fmla="*/ 63 h 104"/>
                    <a:gd name="T66" fmla="*/ 50 w 143"/>
                    <a:gd name="T67" fmla="*/ 57 h 104"/>
                    <a:gd name="T68" fmla="*/ 52 w 143"/>
                    <a:gd name="T69" fmla="*/ 37 h 104"/>
                    <a:gd name="T70" fmla="*/ 66 w 143"/>
                    <a:gd name="T71" fmla="*/ 39 h 104"/>
                    <a:gd name="T72" fmla="*/ 102 w 143"/>
                    <a:gd name="T73" fmla="*/ 39 h 104"/>
                    <a:gd name="T74" fmla="*/ 116 w 143"/>
                    <a:gd name="T75" fmla="*/ 37 h 104"/>
                    <a:gd name="T76" fmla="*/ 118 w 143"/>
                    <a:gd name="T77" fmla="*/ 57 h 104"/>
                    <a:gd name="T78" fmla="*/ 84 w 143"/>
                    <a:gd name="T79" fmla="*/ 63 h 104"/>
                    <a:gd name="T80" fmla="*/ 106 w 143"/>
                    <a:gd name="T81" fmla="*/ 11 h 104"/>
                    <a:gd name="T82" fmla="*/ 118 w 143"/>
                    <a:gd name="T83" fmla="*/ 16 h 104"/>
                    <a:gd name="T84" fmla="*/ 117 w 143"/>
                    <a:gd name="T85" fmla="*/ 32 h 104"/>
                    <a:gd name="T86" fmla="*/ 101 w 143"/>
                    <a:gd name="T87" fmla="*/ 31 h 104"/>
                    <a:gd name="T88" fmla="*/ 67 w 143"/>
                    <a:gd name="T89" fmla="*/ 31 h 104"/>
                    <a:gd name="T90" fmla="*/ 51 w 143"/>
                    <a:gd name="T91" fmla="*/ 32 h 104"/>
                    <a:gd name="T92" fmla="*/ 50 w 143"/>
                    <a:gd name="T93" fmla="*/ 16 h 104"/>
                    <a:gd name="T94" fmla="*/ 68 w 143"/>
                    <a:gd name="T95" fmla="*/ 11 h 104"/>
                    <a:gd name="T96" fmla="*/ 71 w 143"/>
                    <a:gd name="T97" fmla="*/ 5 h 104"/>
                    <a:gd name="T98" fmla="*/ 92 w 143"/>
                    <a:gd name="T99" fmla="*/ 0 h 104"/>
                    <a:gd name="T100" fmla="*/ 98 w 143"/>
                    <a:gd name="T101" fmla="*/ 11 h 104"/>
                    <a:gd name="T102" fmla="*/ 106 w 143"/>
                    <a:gd name="T103" fmla="*/ 1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104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Freeform 23">
                  <a:extLst>
                    <a:ext uri="{FF2B5EF4-FFF2-40B4-BE49-F238E27FC236}">
                      <a16:creationId xmlns:a16="http://schemas.microsoft.com/office/drawing/2014/main" id="{21013A21-F7AC-44A2-971B-298A659C52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0866" y="4910802"/>
                  <a:ext cx="678527" cy="650106"/>
                </a:xfrm>
                <a:custGeom>
                  <a:avLst/>
                  <a:gdLst>
                    <a:gd name="T0" fmla="*/ 141 w 141"/>
                    <a:gd name="T1" fmla="*/ 100 h 136"/>
                    <a:gd name="T2" fmla="*/ 131 w 141"/>
                    <a:gd name="T3" fmla="*/ 97 h 136"/>
                    <a:gd name="T4" fmla="*/ 128 w 141"/>
                    <a:gd name="T5" fmla="*/ 98 h 136"/>
                    <a:gd name="T6" fmla="*/ 94 w 141"/>
                    <a:gd name="T7" fmla="*/ 109 h 136"/>
                    <a:gd name="T8" fmla="*/ 93 w 141"/>
                    <a:gd name="T9" fmla="*/ 109 h 136"/>
                    <a:gd name="T10" fmla="*/ 94 w 141"/>
                    <a:gd name="T11" fmla="*/ 110 h 136"/>
                    <a:gd name="T12" fmla="*/ 98 w 141"/>
                    <a:gd name="T13" fmla="*/ 118 h 136"/>
                    <a:gd name="T14" fmla="*/ 84 w 141"/>
                    <a:gd name="T15" fmla="*/ 124 h 136"/>
                    <a:gd name="T16" fmla="*/ 59 w 141"/>
                    <a:gd name="T17" fmla="*/ 122 h 136"/>
                    <a:gd name="T18" fmla="*/ 63 w 141"/>
                    <a:gd name="T19" fmla="*/ 122 h 136"/>
                    <a:gd name="T20" fmla="*/ 82 w 141"/>
                    <a:gd name="T21" fmla="*/ 121 h 136"/>
                    <a:gd name="T22" fmla="*/ 95 w 141"/>
                    <a:gd name="T23" fmla="*/ 116 h 136"/>
                    <a:gd name="T24" fmla="*/ 91 w 141"/>
                    <a:gd name="T25" fmla="*/ 111 h 136"/>
                    <a:gd name="T26" fmla="*/ 76 w 141"/>
                    <a:gd name="T27" fmla="*/ 108 h 136"/>
                    <a:gd name="T28" fmla="*/ 64 w 141"/>
                    <a:gd name="T29" fmla="*/ 106 h 136"/>
                    <a:gd name="T30" fmla="*/ 33 w 141"/>
                    <a:gd name="T31" fmla="*/ 101 h 136"/>
                    <a:gd name="T32" fmla="*/ 28 w 141"/>
                    <a:gd name="T33" fmla="*/ 102 h 136"/>
                    <a:gd name="T34" fmla="*/ 1 w 141"/>
                    <a:gd name="T35" fmla="*/ 109 h 136"/>
                    <a:gd name="T36" fmla="*/ 0 w 141"/>
                    <a:gd name="T37" fmla="*/ 109 h 136"/>
                    <a:gd name="T38" fmla="*/ 13 w 141"/>
                    <a:gd name="T39" fmla="*/ 128 h 136"/>
                    <a:gd name="T40" fmla="*/ 20 w 141"/>
                    <a:gd name="T41" fmla="*/ 127 h 136"/>
                    <a:gd name="T42" fmla="*/ 30 w 141"/>
                    <a:gd name="T43" fmla="*/ 127 h 136"/>
                    <a:gd name="T44" fmla="*/ 52 w 141"/>
                    <a:gd name="T45" fmla="*/ 131 h 136"/>
                    <a:gd name="T46" fmla="*/ 73 w 141"/>
                    <a:gd name="T47" fmla="*/ 136 h 136"/>
                    <a:gd name="T48" fmla="*/ 79 w 141"/>
                    <a:gd name="T49" fmla="*/ 136 h 136"/>
                    <a:gd name="T50" fmla="*/ 92 w 141"/>
                    <a:gd name="T51" fmla="*/ 131 h 136"/>
                    <a:gd name="T52" fmla="*/ 97 w 141"/>
                    <a:gd name="T53" fmla="*/ 128 h 136"/>
                    <a:gd name="T54" fmla="*/ 137 w 141"/>
                    <a:gd name="T55" fmla="*/ 106 h 136"/>
                    <a:gd name="T56" fmla="*/ 141 w 141"/>
                    <a:gd name="T57" fmla="*/ 100 h 136"/>
                    <a:gd name="T58" fmla="*/ 77 w 141"/>
                    <a:gd name="T59" fmla="*/ 50 h 136"/>
                    <a:gd name="T60" fmla="*/ 77 w 141"/>
                    <a:gd name="T61" fmla="*/ 50 h 136"/>
                    <a:gd name="T62" fmla="*/ 77 w 141"/>
                    <a:gd name="T63" fmla="*/ 55 h 136"/>
                    <a:gd name="T64" fmla="*/ 109 w 141"/>
                    <a:gd name="T65" fmla="*/ 88 h 136"/>
                    <a:gd name="T66" fmla="*/ 67 w 141"/>
                    <a:gd name="T67" fmla="*/ 88 h 136"/>
                    <a:gd name="T68" fmla="*/ 66 w 141"/>
                    <a:gd name="T69" fmla="*/ 88 h 136"/>
                    <a:gd name="T70" fmla="*/ 24 w 141"/>
                    <a:gd name="T71" fmla="*/ 88 h 136"/>
                    <a:gd name="T72" fmla="*/ 55 w 141"/>
                    <a:gd name="T73" fmla="*/ 55 h 136"/>
                    <a:gd name="T74" fmla="*/ 55 w 141"/>
                    <a:gd name="T75" fmla="*/ 51 h 136"/>
                    <a:gd name="T76" fmla="*/ 49 w 141"/>
                    <a:gd name="T77" fmla="*/ 38 h 136"/>
                    <a:gd name="T78" fmla="*/ 49 w 141"/>
                    <a:gd name="T79" fmla="*/ 38 h 136"/>
                    <a:gd name="T80" fmla="*/ 48 w 141"/>
                    <a:gd name="T81" fmla="*/ 36 h 136"/>
                    <a:gd name="T82" fmla="*/ 48 w 141"/>
                    <a:gd name="T83" fmla="*/ 36 h 136"/>
                    <a:gd name="T84" fmla="*/ 47 w 141"/>
                    <a:gd name="T85" fmla="*/ 33 h 136"/>
                    <a:gd name="T86" fmla="*/ 47 w 141"/>
                    <a:gd name="T87" fmla="*/ 28 h 136"/>
                    <a:gd name="T88" fmla="*/ 48 w 141"/>
                    <a:gd name="T89" fmla="*/ 28 h 136"/>
                    <a:gd name="T90" fmla="*/ 55 w 141"/>
                    <a:gd name="T91" fmla="*/ 7 h 136"/>
                    <a:gd name="T92" fmla="*/ 84 w 141"/>
                    <a:gd name="T93" fmla="*/ 13 h 136"/>
                    <a:gd name="T94" fmla="*/ 84 w 141"/>
                    <a:gd name="T95" fmla="*/ 28 h 136"/>
                    <a:gd name="T96" fmla="*/ 86 w 141"/>
                    <a:gd name="T97" fmla="*/ 27 h 136"/>
                    <a:gd name="T98" fmla="*/ 85 w 141"/>
                    <a:gd name="T99" fmla="*/ 33 h 136"/>
                    <a:gd name="T100" fmla="*/ 84 w 141"/>
                    <a:gd name="T101" fmla="*/ 36 h 136"/>
                    <a:gd name="T102" fmla="*/ 84 w 141"/>
                    <a:gd name="T103" fmla="*/ 36 h 136"/>
                    <a:gd name="T104" fmla="*/ 83 w 141"/>
                    <a:gd name="T105" fmla="*/ 38 h 136"/>
                    <a:gd name="T106" fmla="*/ 77 w 141"/>
                    <a:gd name="T107" fmla="*/ 5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41" h="136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647638" y="-125376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D186F5-E01F-0A44-91CE-07C52E01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2" y="746027"/>
            <a:ext cx="9677449" cy="58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9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2FF15-9466-46B9-853B-EC08844F9307}"/>
              </a:ext>
            </a:extLst>
          </p:cNvPr>
          <p:cNvGrpSpPr/>
          <p:nvPr/>
        </p:nvGrpSpPr>
        <p:grpSpPr>
          <a:xfrm>
            <a:off x="5659903" y="2108340"/>
            <a:ext cx="1773241" cy="3853927"/>
            <a:chOff x="5198344" y="1925559"/>
            <a:chExt cx="1913656" cy="3853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F580E0-C421-425F-9595-F8080AE26748}"/>
                </a:ext>
              </a:extLst>
            </p:cNvPr>
            <p:cNvGrpSpPr/>
            <p:nvPr/>
          </p:nvGrpSpPr>
          <p:grpSpPr>
            <a:xfrm>
              <a:off x="6175700" y="1925559"/>
              <a:ext cx="822440" cy="3853927"/>
              <a:chOff x="6180866" y="1194481"/>
              <a:chExt cx="822440" cy="4366427"/>
            </a:xfrm>
          </p:grpSpPr>
          <p:sp>
            <p:nvSpPr>
              <p:cNvPr id="14" name="Freeform 53">
                <a:extLst>
                  <a:ext uri="{FF2B5EF4-FFF2-40B4-BE49-F238E27FC236}">
                    <a16:creationId xmlns:a16="http://schemas.microsoft.com/office/drawing/2014/main" id="{357CDB2E-69EA-4AC2-8131-2253E7218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0120" y="1194481"/>
                <a:ext cx="713186" cy="518347"/>
              </a:xfrm>
              <a:custGeom>
                <a:avLst/>
                <a:gdLst>
                  <a:gd name="T0" fmla="*/ 91 w 143"/>
                  <a:gd name="T1" fmla="*/ 11 h 104"/>
                  <a:gd name="T2" fmla="*/ 92 w 143"/>
                  <a:gd name="T3" fmla="*/ 8 h 104"/>
                  <a:gd name="T4" fmla="*/ 78 w 143"/>
                  <a:gd name="T5" fmla="*/ 6 h 104"/>
                  <a:gd name="T6" fmla="*/ 76 w 143"/>
                  <a:gd name="T7" fmla="*/ 10 h 104"/>
                  <a:gd name="T8" fmla="*/ 84 w 143"/>
                  <a:gd name="T9" fmla="*/ 11 h 104"/>
                  <a:gd name="T10" fmla="*/ 1 w 143"/>
                  <a:gd name="T11" fmla="*/ 80 h 104"/>
                  <a:gd name="T12" fmla="*/ 18 w 143"/>
                  <a:gd name="T13" fmla="*/ 81 h 104"/>
                  <a:gd name="T14" fmla="*/ 33 w 143"/>
                  <a:gd name="T15" fmla="*/ 103 h 104"/>
                  <a:gd name="T16" fmla="*/ 15 w 143"/>
                  <a:gd name="T17" fmla="*/ 102 h 104"/>
                  <a:gd name="T18" fmla="*/ 1 w 143"/>
                  <a:gd name="T19" fmla="*/ 80 h 104"/>
                  <a:gd name="T20" fmla="*/ 142 w 143"/>
                  <a:gd name="T21" fmla="*/ 73 h 104"/>
                  <a:gd name="T22" fmla="*/ 131 w 143"/>
                  <a:gd name="T23" fmla="*/ 71 h 104"/>
                  <a:gd name="T24" fmla="*/ 101 w 143"/>
                  <a:gd name="T25" fmla="*/ 81 h 104"/>
                  <a:gd name="T26" fmla="*/ 105 w 143"/>
                  <a:gd name="T27" fmla="*/ 88 h 104"/>
                  <a:gd name="T28" fmla="*/ 73 w 143"/>
                  <a:gd name="T29" fmla="*/ 91 h 104"/>
                  <a:gd name="T30" fmla="*/ 92 w 143"/>
                  <a:gd name="T31" fmla="*/ 91 h 104"/>
                  <a:gd name="T32" fmla="*/ 100 w 143"/>
                  <a:gd name="T33" fmla="*/ 83 h 104"/>
                  <a:gd name="T34" fmla="*/ 77 w 143"/>
                  <a:gd name="T35" fmla="*/ 78 h 104"/>
                  <a:gd name="T36" fmla="*/ 46 w 143"/>
                  <a:gd name="T37" fmla="*/ 75 h 104"/>
                  <a:gd name="T38" fmla="*/ 22 w 143"/>
                  <a:gd name="T39" fmla="*/ 80 h 104"/>
                  <a:gd name="T40" fmla="*/ 40 w 143"/>
                  <a:gd name="T41" fmla="*/ 96 h 104"/>
                  <a:gd name="T42" fmla="*/ 66 w 143"/>
                  <a:gd name="T43" fmla="*/ 100 h 104"/>
                  <a:gd name="T44" fmla="*/ 90 w 143"/>
                  <a:gd name="T45" fmla="*/ 103 h 104"/>
                  <a:gd name="T46" fmla="*/ 105 w 143"/>
                  <a:gd name="T47" fmla="*/ 97 h 104"/>
                  <a:gd name="T48" fmla="*/ 142 w 143"/>
                  <a:gd name="T49" fmla="*/ 73 h 104"/>
                  <a:gd name="T50" fmla="*/ 82 w 143"/>
                  <a:gd name="T51" fmla="*/ 46 h 104"/>
                  <a:gd name="T52" fmla="*/ 76 w 143"/>
                  <a:gd name="T53" fmla="*/ 40 h 104"/>
                  <a:gd name="T54" fmla="*/ 82 w 143"/>
                  <a:gd name="T55" fmla="*/ 35 h 104"/>
                  <a:gd name="T56" fmla="*/ 86 w 143"/>
                  <a:gd name="T57" fmla="*/ 29 h 104"/>
                  <a:gd name="T58" fmla="*/ 92 w 143"/>
                  <a:gd name="T59" fmla="*/ 35 h 104"/>
                  <a:gd name="T60" fmla="*/ 86 w 143"/>
                  <a:gd name="T61" fmla="*/ 40 h 104"/>
                  <a:gd name="T62" fmla="*/ 82 w 143"/>
                  <a:gd name="T63" fmla="*/ 46 h 104"/>
                  <a:gd name="T64" fmla="*/ 84 w 143"/>
                  <a:gd name="T65" fmla="*/ 63 h 104"/>
                  <a:gd name="T66" fmla="*/ 50 w 143"/>
                  <a:gd name="T67" fmla="*/ 57 h 104"/>
                  <a:gd name="T68" fmla="*/ 52 w 143"/>
                  <a:gd name="T69" fmla="*/ 37 h 104"/>
                  <a:gd name="T70" fmla="*/ 66 w 143"/>
                  <a:gd name="T71" fmla="*/ 39 h 104"/>
                  <a:gd name="T72" fmla="*/ 102 w 143"/>
                  <a:gd name="T73" fmla="*/ 39 h 104"/>
                  <a:gd name="T74" fmla="*/ 116 w 143"/>
                  <a:gd name="T75" fmla="*/ 37 h 104"/>
                  <a:gd name="T76" fmla="*/ 118 w 143"/>
                  <a:gd name="T77" fmla="*/ 57 h 104"/>
                  <a:gd name="T78" fmla="*/ 84 w 143"/>
                  <a:gd name="T79" fmla="*/ 63 h 104"/>
                  <a:gd name="T80" fmla="*/ 106 w 143"/>
                  <a:gd name="T81" fmla="*/ 11 h 104"/>
                  <a:gd name="T82" fmla="*/ 118 w 143"/>
                  <a:gd name="T83" fmla="*/ 16 h 104"/>
                  <a:gd name="T84" fmla="*/ 117 w 143"/>
                  <a:gd name="T85" fmla="*/ 32 h 104"/>
                  <a:gd name="T86" fmla="*/ 101 w 143"/>
                  <a:gd name="T87" fmla="*/ 31 h 104"/>
                  <a:gd name="T88" fmla="*/ 67 w 143"/>
                  <a:gd name="T89" fmla="*/ 31 h 104"/>
                  <a:gd name="T90" fmla="*/ 51 w 143"/>
                  <a:gd name="T91" fmla="*/ 32 h 104"/>
                  <a:gd name="T92" fmla="*/ 50 w 143"/>
                  <a:gd name="T93" fmla="*/ 16 h 104"/>
                  <a:gd name="T94" fmla="*/ 68 w 143"/>
                  <a:gd name="T95" fmla="*/ 11 h 104"/>
                  <a:gd name="T96" fmla="*/ 71 w 143"/>
                  <a:gd name="T97" fmla="*/ 5 h 104"/>
                  <a:gd name="T98" fmla="*/ 92 w 143"/>
                  <a:gd name="T99" fmla="*/ 0 h 104"/>
                  <a:gd name="T100" fmla="*/ 98 w 143"/>
                  <a:gd name="T101" fmla="*/ 11 h 104"/>
                  <a:gd name="T102" fmla="*/ 106 w 143"/>
                  <a:gd name="T103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3" h="104">
                    <a:moveTo>
                      <a:pt x="84" y="11"/>
                    </a:moveTo>
                    <a:cubicBezTo>
                      <a:pt x="86" y="11"/>
                      <a:pt x="88" y="11"/>
                      <a:pt x="91" y="11"/>
                    </a:cubicBezTo>
                    <a:cubicBezTo>
                      <a:pt x="92" y="11"/>
                      <a:pt x="92" y="11"/>
                      <a:pt x="92" y="10"/>
                    </a:cubicBezTo>
                    <a:cubicBezTo>
                      <a:pt x="92" y="9"/>
                      <a:pt x="92" y="8"/>
                      <a:pt x="92" y="8"/>
                    </a:cubicBezTo>
                    <a:cubicBezTo>
                      <a:pt x="92" y="6"/>
                      <a:pt x="92" y="5"/>
                      <a:pt x="90" y="6"/>
                    </a:cubicBezTo>
                    <a:cubicBezTo>
                      <a:pt x="86" y="6"/>
                      <a:pt x="82" y="6"/>
                      <a:pt x="78" y="6"/>
                    </a:cubicBezTo>
                    <a:cubicBezTo>
                      <a:pt x="76" y="6"/>
                      <a:pt x="76" y="6"/>
                      <a:pt x="76" y="7"/>
                    </a:cubicBezTo>
                    <a:cubicBezTo>
                      <a:pt x="76" y="8"/>
                      <a:pt x="76" y="9"/>
                      <a:pt x="76" y="10"/>
                    </a:cubicBezTo>
                    <a:cubicBezTo>
                      <a:pt x="76" y="11"/>
                      <a:pt x="76" y="11"/>
                      <a:pt x="77" y="11"/>
                    </a:cubicBezTo>
                    <a:cubicBezTo>
                      <a:pt x="79" y="11"/>
                      <a:pt x="82" y="11"/>
                      <a:pt x="84" y="11"/>
                    </a:cubicBezTo>
                    <a:close/>
                    <a:moveTo>
                      <a:pt x="1" y="80"/>
                    </a:moveTo>
                    <a:cubicBezTo>
                      <a:pt x="1" y="80"/>
                      <a:pt x="1" y="80"/>
                      <a:pt x="1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7" y="80"/>
                      <a:pt x="18" y="80"/>
                      <a:pt x="18" y="8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3"/>
                      <a:pt x="15" y="10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0"/>
                      <a:pt x="0" y="80"/>
                      <a:pt x="1" y="80"/>
                    </a:cubicBezTo>
                    <a:close/>
                    <a:moveTo>
                      <a:pt x="142" y="73"/>
                    </a:move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1"/>
                      <a:pt x="138" y="70"/>
                      <a:pt x="134" y="70"/>
                    </a:cubicBezTo>
                    <a:cubicBezTo>
                      <a:pt x="133" y="70"/>
                      <a:pt x="132" y="71"/>
                      <a:pt x="131" y="71"/>
                    </a:cubicBezTo>
                    <a:cubicBezTo>
                      <a:pt x="126" y="73"/>
                      <a:pt x="102" y="81"/>
                      <a:pt x="102" y="81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5" y="84"/>
                      <a:pt x="106" y="86"/>
                      <a:pt x="105" y="88"/>
                    </a:cubicBezTo>
                    <a:cubicBezTo>
                      <a:pt x="105" y="91"/>
                      <a:pt x="101" y="93"/>
                      <a:pt x="94" y="93"/>
                    </a:cubicBezTo>
                    <a:cubicBezTo>
                      <a:pt x="88" y="94"/>
                      <a:pt x="81" y="93"/>
                      <a:pt x="73" y="91"/>
                    </a:cubicBezTo>
                    <a:cubicBezTo>
                      <a:pt x="74" y="91"/>
                      <a:pt x="75" y="91"/>
                      <a:pt x="76" y="91"/>
                    </a:cubicBezTo>
                    <a:cubicBezTo>
                      <a:pt x="82" y="91"/>
                      <a:pt x="88" y="91"/>
                      <a:pt x="92" y="91"/>
                    </a:cubicBezTo>
                    <a:cubicBezTo>
                      <a:pt x="99" y="91"/>
                      <a:pt x="102" y="89"/>
                      <a:pt x="103" y="86"/>
                    </a:cubicBezTo>
                    <a:cubicBezTo>
                      <a:pt x="103" y="85"/>
                      <a:pt x="102" y="84"/>
                      <a:pt x="100" y="83"/>
                    </a:cubicBezTo>
                    <a:cubicBezTo>
                      <a:pt x="97" y="81"/>
                      <a:pt x="92" y="80"/>
                      <a:pt x="86" y="79"/>
                    </a:cubicBezTo>
                    <a:cubicBezTo>
                      <a:pt x="83" y="79"/>
                      <a:pt x="79" y="79"/>
                      <a:pt x="77" y="78"/>
                    </a:cubicBezTo>
                    <a:cubicBezTo>
                      <a:pt x="69" y="76"/>
                      <a:pt x="60" y="74"/>
                      <a:pt x="50" y="74"/>
                    </a:cubicBezTo>
                    <a:cubicBezTo>
                      <a:pt x="49" y="74"/>
                      <a:pt x="47" y="75"/>
                      <a:pt x="46" y="75"/>
                    </a:cubicBezTo>
                    <a:cubicBezTo>
                      <a:pt x="38" y="76"/>
                      <a:pt x="31" y="78"/>
                      <a:pt x="23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5" y="96"/>
                      <a:pt x="38" y="96"/>
                      <a:pt x="40" y="96"/>
                    </a:cubicBezTo>
                    <a:cubicBezTo>
                      <a:pt x="43" y="95"/>
                      <a:pt x="45" y="96"/>
                      <a:pt x="48" y="96"/>
                    </a:cubicBezTo>
                    <a:cubicBezTo>
                      <a:pt x="50" y="96"/>
                      <a:pt x="59" y="98"/>
                      <a:pt x="66" y="100"/>
                    </a:cubicBezTo>
                    <a:cubicBezTo>
                      <a:pt x="74" y="102"/>
                      <a:pt x="82" y="103"/>
                      <a:pt x="85" y="103"/>
                    </a:cubicBezTo>
                    <a:cubicBezTo>
                      <a:pt x="86" y="104"/>
                      <a:pt x="88" y="104"/>
                      <a:pt x="90" y="103"/>
                    </a:cubicBezTo>
                    <a:cubicBezTo>
                      <a:pt x="93" y="103"/>
                      <a:pt x="97" y="101"/>
                      <a:pt x="101" y="99"/>
                    </a:cubicBezTo>
                    <a:cubicBezTo>
                      <a:pt x="102" y="98"/>
                      <a:pt x="104" y="98"/>
                      <a:pt x="105" y="97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3" y="76"/>
                      <a:pt x="143" y="74"/>
                      <a:pt x="142" y="73"/>
                    </a:cubicBezTo>
                    <a:close/>
                    <a:moveTo>
                      <a:pt x="82" y="46"/>
                    </a:move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82" y="46"/>
                    </a:ln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75" y="63"/>
                      <a:pt x="65" y="63"/>
                      <a:pt x="56" y="63"/>
                    </a:cubicBezTo>
                    <a:cubicBezTo>
                      <a:pt x="52" y="63"/>
                      <a:pt x="50" y="61"/>
                      <a:pt x="50" y="57"/>
                    </a:cubicBezTo>
                    <a:cubicBezTo>
                      <a:pt x="49" y="51"/>
                      <a:pt x="50" y="45"/>
                      <a:pt x="49" y="40"/>
                    </a:cubicBezTo>
                    <a:cubicBezTo>
                      <a:pt x="49" y="38"/>
                      <a:pt x="50" y="37"/>
                      <a:pt x="52" y="37"/>
                    </a:cubicBezTo>
                    <a:cubicBezTo>
                      <a:pt x="56" y="37"/>
                      <a:pt x="60" y="37"/>
                      <a:pt x="64" y="37"/>
                    </a:cubicBezTo>
                    <a:cubicBezTo>
                      <a:pt x="66" y="37"/>
                      <a:pt x="66" y="37"/>
                      <a:pt x="66" y="39"/>
                    </a:cubicBezTo>
                    <a:cubicBezTo>
                      <a:pt x="67" y="49"/>
                      <a:pt x="75" y="55"/>
                      <a:pt x="84" y="55"/>
                    </a:cubicBezTo>
                    <a:cubicBezTo>
                      <a:pt x="93" y="55"/>
                      <a:pt x="101" y="49"/>
                      <a:pt x="102" y="39"/>
                    </a:cubicBezTo>
                    <a:cubicBezTo>
                      <a:pt x="102" y="38"/>
                      <a:pt x="102" y="37"/>
                      <a:pt x="104" y="37"/>
                    </a:cubicBezTo>
                    <a:cubicBezTo>
                      <a:pt x="108" y="37"/>
                      <a:pt x="112" y="37"/>
                      <a:pt x="116" y="37"/>
                    </a:cubicBezTo>
                    <a:cubicBezTo>
                      <a:pt x="118" y="37"/>
                      <a:pt x="118" y="38"/>
                      <a:pt x="118" y="39"/>
                    </a:cubicBezTo>
                    <a:cubicBezTo>
                      <a:pt x="118" y="45"/>
                      <a:pt x="118" y="51"/>
                      <a:pt x="118" y="57"/>
                    </a:cubicBezTo>
                    <a:cubicBezTo>
                      <a:pt x="118" y="61"/>
                      <a:pt x="116" y="63"/>
                      <a:pt x="113" y="63"/>
                    </a:cubicBezTo>
                    <a:cubicBezTo>
                      <a:pt x="103" y="63"/>
                      <a:pt x="93" y="63"/>
                      <a:pt x="84" y="63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6" y="11"/>
                    </a:cubicBezTo>
                    <a:cubicBezTo>
                      <a:pt x="109" y="11"/>
                      <a:pt x="111" y="11"/>
                      <a:pt x="113" y="11"/>
                    </a:cubicBezTo>
                    <a:cubicBezTo>
                      <a:pt x="116" y="11"/>
                      <a:pt x="118" y="13"/>
                      <a:pt x="118" y="16"/>
                    </a:cubicBezTo>
                    <a:cubicBezTo>
                      <a:pt x="118" y="21"/>
                      <a:pt x="118" y="26"/>
                      <a:pt x="118" y="30"/>
                    </a:cubicBezTo>
                    <a:cubicBezTo>
                      <a:pt x="118" y="31"/>
                      <a:pt x="118" y="32"/>
                      <a:pt x="117" y="32"/>
                    </a:cubicBezTo>
                    <a:cubicBezTo>
                      <a:pt x="112" y="32"/>
                      <a:pt x="107" y="32"/>
                      <a:pt x="102" y="32"/>
                    </a:cubicBezTo>
                    <a:cubicBezTo>
                      <a:pt x="101" y="32"/>
                      <a:pt x="101" y="31"/>
                      <a:pt x="101" y="31"/>
                    </a:cubicBezTo>
                    <a:cubicBezTo>
                      <a:pt x="97" y="23"/>
                      <a:pt x="92" y="20"/>
                      <a:pt x="84" y="20"/>
                    </a:cubicBezTo>
                    <a:cubicBezTo>
                      <a:pt x="76" y="20"/>
                      <a:pt x="71" y="23"/>
                      <a:pt x="67" y="31"/>
                    </a:cubicBezTo>
                    <a:cubicBezTo>
                      <a:pt x="67" y="32"/>
                      <a:pt x="66" y="32"/>
                      <a:pt x="66" y="32"/>
                    </a:cubicBezTo>
                    <a:cubicBezTo>
                      <a:pt x="60" y="32"/>
                      <a:pt x="56" y="32"/>
                      <a:pt x="51" y="32"/>
                    </a:cubicBezTo>
                    <a:cubicBezTo>
                      <a:pt x="50" y="32"/>
                      <a:pt x="49" y="31"/>
                      <a:pt x="49" y="30"/>
                    </a:cubicBezTo>
                    <a:cubicBezTo>
                      <a:pt x="50" y="26"/>
                      <a:pt x="49" y="21"/>
                      <a:pt x="50" y="16"/>
                    </a:cubicBezTo>
                    <a:cubicBezTo>
                      <a:pt x="50" y="13"/>
                      <a:pt x="52" y="11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71" y="11"/>
                      <a:pt x="71" y="11"/>
                      <a:pt x="71" y="9"/>
                    </a:cubicBezTo>
                    <a:cubicBezTo>
                      <a:pt x="71" y="7"/>
                      <a:pt x="71" y="6"/>
                      <a:pt x="71" y="5"/>
                    </a:cubicBezTo>
                    <a:cubicBezTo>
                      <a:pt x="71" y="2"/>
                      <a:pt x="73" y="0"/>
                      <a:pt x="76" y="0"/>
                    </a:cubicBezTo>
                    <a:cubicBezTo>
                      <a:pt x="81" y="0"/>
                      <a:pt x="87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6" y="10"/>
                      <a:pt x="98" y="11"/>
                    </a:cubicBezTo>
                    <a:cubicBezTo>
                      <a:pt x="99" y="12"/>
                      <a:pt x="102" y="11"/>
                      <a:pt x="104" y="11"/>
                    </a:cubicBezTo>
                    <a:cubicBezTo>
                      <a:pt x="105" y="11"/>
                      <a:pt x="105" y="11"/>
                      <a:pt x="106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21013A21-F7AC-44A2-971B-298A659C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866" y="4910802"/>
                <a:ext cx="678527" cy="650106"/>
              </a:xfrm>
              <a:custGeom>
                <a:avLst/>
                <a:gdLst>
                  <a:gd name="T0" fmla="*/ 141 w 141"/>
                  <a:gd name="T1" fmla="*/ 100 h 136"/>
                  <a:gd name="T2" fmla="*/ 131 w 141"/>
                  <a:gd name="T3" fmla="*/ 97 h 136"/>
                  <a:gd name="T4" fmla="*/ 128 w 141"/>
                  <a:gd name="T5" fmla="*/ 98 h 136"/>
                  <a:gd name="T6" fmla="*/ 94 w 141"/>
                  <a:gd name="T7" fmla="*/ 109 h 136"/>
                  <a:gd name="T8" fmla="*/ 93 w 141"/>
                  <a:gd name="T9" fmla="*/ 109 h 136"/>
                  <a:gd name="T10" fmla="*/ 94 w 141"/>
                  <a:gd name="T11" fmla="*/ 110 h 136"/>
                  <a:gd name="T12" fmla="*/ 98 w 141"/>
                  <a:gd name="T13" fmla="*/ 118 h 136"/>
                  <a:gd name="T14" fmla="*/ 84 w 141"/>
                  <a:gd name="T15" fmla="*/ 124 h 136"/>
                  <a:gd name="T16" fmla="*/ 59 w 141"/>
                  <a:gd name="T17" fmla="*/ 122 h 136"/>
                  <a:gd name="T18" fmla="*/ 63 w 141"/>
                  <a:gd name="T19" fmla="*/ 122 h 136"/>
                  <a:gd name="T20" fmla="*/ 82 w 141"/>
                  <a:gd name="T21" fmla="*/ 121 h 136"/>
                  <a:gd name="T22" fmla="*/ 95 w 141"/>
                  <a:gd name="T23" fmla="*/ 116 h 136"/>
                  <a:gd name="T24" fmla="*/ 91 w 141"/>
                  <a:gd name="T25" fmla="*/ 111 h 136"/>
                  <a:gd name="T26" fmla="*/ 76 w 141"/>
                  <a:gd name="T27" fmla="*/ 108 h 136"/>
                  <a:gd name="T28" fmla="*/ 64 w 141"/>
                  <a:gd name="T29" fmla="*/ 106 h 136"/>
                  <a:gd name="T30" fmla="*/ 33 w 141"/>
                  <a:gd name="T31" fmla="*/ 101 h 136"/>
                  <a:gd name="T32" fmla="*/ 28 w 141"/>
                  <a:gd name="T33" fmla="*/ 102 h 136"/>
                  <a:gd name="T34" fmla="*/ 1 w 141"/>
                  <a:gd name="T35" fmla="*/ 109 h 136"/>
                  <a:gd name="T36" fmla="*/ 0 w 141"/>
                  <a:gd name="T37" fmla="*/ 109 h 136"/>
                  <a:gd name="T38" fmla="*/ 13 w 141"/>
                  <a:gd name="T39" fmla="*/ 128 h 136"/>
                  <a:gd name="T40" fmla="*/ 20 w 141"/>
                  <a:gd name="T41" fmla="*/ 127 h 136"/>
                  <a:gd name="T42" fmla="*/ 30 w 141"/>
                  <a:gd name="T43" fmla="*/ 127 h 136"/>
                  <a:gd name="T44" fmla="*/ 52 w 141"/>
                  <a:gd name="T45" fmla="*/ 131 h 136"/>
                  <a:gd name="T46" fmla="*/ 73 w 141"/>
                  <a:gd name="T47" fmla="*/ 136 h 136"/>
                  <a:gd name="T48" fmla="*/ 79 w 141"/>
                  <a:gd name="T49" fmla="*/ 136 h 136"/>
                  <a:gd name="T50" fmla="*/ 92 w 141"/>
                  <a:gd name="T51" fmla="*/ 131 h 136"/>
                  <a:gd name="T52" fmla="*/ 97 w 141"/>
                  <a:gd name="T53" fmla="*/ 128 h 136"/>
                  <a:gd name="T54" fmla="*/ 137 w 141"/>
                  <a:gd name="T55" fmla="*/ 106 h 136"/>
                  <a:gd name="T56" fmla="*/ 141 w 141"/>
                  <a:gd name="T57" fmla="*/ 100 h 136"/>
                  <a:gd name="T58" fmla="*/ 77 w 141"/>
                  <a:gd name="T59" fmla="*/ 50 h 136"/>
                  <a:gd name="T60" fmla="*/ 77 w 141"/>
                  <a:gd name="T61" fmla="*/ 50 h 136"/>
                  <a:gd name="T62" fmla="*/ 77 w 141"/>
                  <a:gd name="T63" fmla="*/ 55 h 136"/>
                  <a:gd name="T64" fmla="*/ 109 w 141"/>
                  <a:gd name="T65" fmla="*/ 88 h 136"/>
                  <a:gd name="T66" fmla="*/ 67 w 141"/>
                  <a:gd name="T67" fmla="*/ 88 h 136"/>
                  <a:gd name="T68" fmla="*/ 66 w 141"/>
                  <a:gd name="T69" fmla="*/ 88 h 136"/>
                  <a:gd name="T70" fmla="*/ 24 w 141"/>
                  <a:gd name="T71" fmla="*/ 88 h 136"/>
                  <a:gd name="T72" fmla="*/ 55 w 141"/>
                  <a:gd name="T73" fmla="*/ 55 h 136"/>
                  <a:gd name="T74" fmla="*/ 55 w 141"/>
                  <a:gd name="T75" fmla="*/ 51 h 136"/>
                  <a:gd name="T76" fmla="*/ 49 w 141"/>
                  <a:gd name="T77" fmla="*/ 38 h 136"/>
                  <a:gd name="T78" fmla="*/ 49 w 141"/>
                  <a:gd name="T79" fmla="*/ 38 h 136"/>
                  <a:gd name="T80" fmla="*/ 48 w 141"/>
                  <a:gd name="T81" fmla="*/ 36 h 136"/>
                  <a:gd name="T82" fmla="*/ 48 w 141"/>
                  <a:gd name="T83" fmla="*/ 36 h 136"/>
                  <a:gd name="T84" fmla="*/ 47 w 141"/>
                  <a:gd name="T85" fmla="*/ 33 h 136"/>
                  <a:gd name="T86" fmla="*/ 47 w 141"/>
                  <a:gd name="T87" fmla="*/ 28 h 136"/>
                  <a:gd name="T88" fmla="*/ 48 w 141"/>
                  <a:gd name="T89" fmla="*/ 28 h 136"/>
                  <a:gd name="T90" fmla="*/ 55 w 141"/>
                  <a:gd name="T91" fmla="*/ 7 h 136"/>
                  <a:gd name="T92" fmla="*/ 84 w 141"/>
                  <a:gd name="T93" fmla="*/ 13 h 136"/>
                  <a:gd name="T94" fmla="*/ 84 w 141"/>
                  <a:gd name="T95" fmla="*/ 28 h 136"/>
                  <a:gd name="T96" fmla="*/ 86 w 141"/>
                  <a:gd name="T97" fmla="*/ 27 h 136"/>
                  <a:gd name="T98" fmla="*/ 85 w 141"/>
                  <a:gd name="T99" fmla="*/ 33 h 136"/>
                  <a:gd name="T100" fmla="*/ 84 w 141"/>
                  <a:gd name="T101" fmla="*/ 36 h 136"/>
                  <a:gd name="T102" fmla="*/ 84 w 141"/>
                  <a:gd name="T103" fmla="*/ 36 h 136"/>
                  <a:gd name="T104" fmla="*/ 83 w 141"/>
                  <a:gd name="T105" fmla="*/ 38 h 136"/>
                  <a:gd name="T106" fmla="*/ 77 w 141"/>
                  <a:gd name="T107" fmla="*/ 5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136">
                    <a:moveTo>
                      <a:pt x="141" y="100"/>
                    </a:moveTo>
                    <a:cubicBezTo>
                      <a:pt x="140" y="98"/>
                      <a:pt x="136" y="96"/>
                      <a:pt x="131" y="97"/>
                    </a:cubicBezTo>
                    <a:cubicBezTo>
                      <a:pt x="130" y="97"/>
                      <a:pt x="129" y="98"/>
                      <a:pt x="128" y="98"/>
                    </a:cubicBezTo>
                    <a:cubicBezTo>
                      <a:pt x="122" y="99"/>
                      <a:pt x="95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7" y="113"/>
                      <a:pt x="98" y="115"/>
                      <a:pt x="98" y="118"/>
                    </a:cubicBezTo>
                    <a:cubicBezTo>
                      <a:pt x="97" y="121"/>
                      <a:pt x="92" y="123"/>
                      <a:pt x="84" y="124"/>
                    </a:cubicBezTo>
                    <a:cubicBezTo>
                      <a:pt x="78" y="124"/>
                      <a:pt x="69" y="124"/>
                      <a:pt x="59" y="122"/>
                    </a:cubicBezTo>
                    <a:cubicBezTo>
                      <a:pt x="61" y="122"/>
                      <a:pt x="62" y="122"/>
                      <a:pt x="63" y="122"/>
                    </a:cubicBezTo>
                    <a:cubicBezTo>
                      <a:pt x="70" y="122"/>
                      <a:pt x="77" y="122"/>
                      <a:pt x="82" y="121"/>
                    </a:cubicBezTo>
                    <a:cubicBezTo>
                      <a:pt x="90" y="121"/>
                      <a:pt x="94" y="119"/>
                      <a:pt x="95" y="116"/>
                    </a:cubicBezTo>
                    <a:cubicBezTo>
                      <a:pt x="95" y="114"/>
                      <a:pt x="94" y="113"/>
                      <a:pt x="91" y="111"/>
                    </a:cubicBezTo>
                    <a:cubicBezTo>
                      <a:pt x="88" y="109"/>
                      <a:pt x="82" y="109"/>
                      <a:pt x="76" y="108"/>
                    </a:cubicBezTo>
                    <a:cubicBezTo>
                      <a:pt x="71" y="107"/>
                      <a:pt x="67" y="106"/>
                      <a:pt x="64" y="106"/>
                    </a:cubicBezTo>
                    <a:cubicBezTo>
                      <a:pt x="55" y="103"/>
                      <a:pt x="45" y="100"/>
                      <a:pt x="33" y="101"/>
                    </a:cubicBezTo>
                    <a:cubicBezTo>
                      <a:pt x="31" y="101"/>
                      <a:pt x="29" y="102"/>
                      <a:pt x="28" y="102"/>
                    </a:cubicBezTo>
                    <a:cubicBezTo>
                      <a:pt x="19" y="104"/>
                      <a:pt x="10" y="106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8" y="127"/>
                      <a:pt x="20" y="127"/>
                    </a:cubicBezTo>
                    <a:cubicBezTo>
                      <a:pt x="24" y="127"/>
                      <a:pt x="26" y="127"/>
                      <a:pt x="30" y="127"/>
                    </a:cubicBezTo>
                    <a:cubicBezTo>
                      <a:pt x="33" y="128"/>
                      <a:pt x="43" y="130"/>
                      <a:pt x="52" y="131"/>
                    </a:cubicBezTo>
                    <a:cubicBezTo>
                      <a:pt x="61" y="134"/>
                      <a:pt x="70" y="135"/>
                      <a:pt x="73" y="136"/>
                    </a:cubicBezTo>
                    <a:cubicBezTo>
                      <a:pt x="75" y="136"/>
                      <a:pt x="77" y="136"/>
                      <a:pt x="79" y="136"/>
                    </a:cubicBezTo>
                    <a:cubicBezTo>
                      <a:pt x="83" y="135"/>
                      <a:pt x="88" y="133"/>
                      <a:pt x="92" y="131"/>
                    </a:cubicBezTo>
                    <a:cubicBezTo>
                      <a:pt x="94" y="130"/>
                      <a:pt x="96" y="129"/>
                      <a:pt x="97" y="128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1" y="104"/>
                      <a:pt x="141" y="101"/>
                      <a:pt x="141" y="100"/>
                    </a:cubicBezTo>
                    <a:close/>
                    <a:moveTo>
                      <a:pt x="77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98" y="67"/>
                      <a:pt x="109" y="61"/>
                      <a:pt x="109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60"/>
                      <a:pt x="34" y="67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48"/>
                      <a:pt x="50" y="43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8" y="38"/>
                      <a:pt x="48" y="37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7" y="35"/>
                      <a:pt x="47" y="33"/>
                    </a:cubicBezTo>
                    <a:cubicBezTo>
                      <a:pt x="47" y="32"/>
                      <a:pt x="45" y="29"/>
                      <a:pt x="47" y="28"/>
                    </a:cubicBezTo>
                    <a:cubicBezTo>
                      <a:pt x="48" y="27"/>
                      <a:pt x="48" y="28"/>
                      <a:pt x="48" y="28"/>
                    </a:cubicBezTo>
                    <a:cubicBezTo>
                      <a:pt x="47" y="20"/>
                      <a:pt x="45" y="9"/>
                      <a:pt x="55" y="7"/>
                    </a:cubicBezTo>
                    <a:cubicBezTo>
                      <a:pt x="55" y="0"/>
                      <a:pt x="81" y="3"/>
                      <a:pt x="84" y="13"/>
                    </a:cubicBezTo>
                    <a:cubicBezTo>
                      <a:pt x="86" y="18"/>
                      <a:pt x="84" y="28"/>
                      <a:pt x="84" y="28"/>
                    </a:cubicBezTo>
                    <a:cubicBezTo>
                      <a:pt x="84" y="27"/>
                      <a:pt x="84" y="27"/>
                      <a:pt x="86" y="27"/>
                    </a:cubicBezTo>
                    <a:cubicBezTo>
                      <a:pt x="87" y="28"/>
                      <a:pt x="85" y="32"/>
                      <a:pt x="85" y="33"/>
                    </a:cubicBezTo>
                    <a:cubicBezTo>
                      <a:pt x="84" y="35"/>
                      <a:pt x="84" y="36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7"/>
                      <a:pt x="83" y="38"/>
                      <a:pt x="83" y="38"/>
                    </a:cubicBezTo>
                    <a:cubicBezTo>
                      <a:pt x="82" y="43"/>
                      <a:pt x="81" y="47"/>
                      <a:pt x="7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06BD7-2C4D-4D10-88C6-CDCBEDA5527B}"/>
                </a:ext>
              </a:extLst>
            </p:cNvPr>
            <p:cNvSpPr txBox="1"/>
            <p:nvPr/>
          </p:nvSpPr>
          <p:spPr>
            <a:xfrm>
              <a:off x="5198344" y="4069155"/>
              <a:ext cx="191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 The Dev team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Jeu de piste enfant, carte au trésor et message codé">
            <a:extLst>
              <a:ext uri="{FF2B5EF4-FFF2-40B4-BE49-F238E27FC236}">
                <a16:creationId xmlns:a16="http://schemas.microsoft.com/office/drawing/2014/main" id="{EEA6AC1D-25AB-3743-BED9-C98C611A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1" y="1692797"/>
            <a:ext cx="8556978" cy="46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6397-6E14-D749-92AA-AB99EE8B34AC}"/>
              </a:ext>
            </a:extLst>
          </p:cNvPr>
          <p:cNvSpPr/>
          <p:nvPr/>
        </p:nvSpPr>
        <p:spPr>
          <a:xfrm>
            <a:off x="2438400" y="115498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</a:rPr>
              <a:t>Intégration</a:t>
            </a:r>
            <a:r>
              <a:rPr lang="en-US" sz="3600" b="1" dirty="0">
                <a:solidFill>
                  <a:schemeClr val="accent1"/>
                </a:solidFill>
              </a:rPr>
              <a:t> d’un nouveau </a:t>
            </a:r>
            <a:r>
              <a:rPr lang="en-US" sz="3600" b="1" dirty="0" err="1">
                <a:solidFill>
                  <a:schemeClr val="accent1"/>
                </a:solidFill>
              </a:rPr>
              <a:t>critère</a:t>
            </a:r>
            <a:r>
              <a:rPr lang="en-US" sz="3600" b="1" dirty="0">
                <a:solidFill>
                  <a:schemeClr val="accent1"/>
                </a:solidFill>
              </a:rPr>
              <a:t> de distance</a:t>
            </a:r>
          </a:p>
        </p:txBody>
      </p:sp>
    </p:spTree>
    <p:extLst>
      <p:ext uri="{BB962C8B-B14F-4D97-AF65-F5344CB8AC3E}">
        <p14:creationId xmlns:p14="http://schemas.microsoft.com/office/powerpoint/2010/main" val="50280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8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A1E7D-3C6F-A241-B9F5-35512AAC9402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D6E31-C131-7E45-ACB8-B038BAC413CB}"/>
              </a:ext>
            </a:extLst>
          </p:cNvPr>
          <p:cNvSpPr/>
          <p:nvPr/>
        </p:nvSpPr>
        <p:spPr>
          <a:xfrm>
            <a:off x="321733" y="4291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6C5C9B-673B-E64D-80A9-96D9982E30CC}"/>
              </a:ext>
            </a:extLst>
          </p:cNvPr>
          <p:cNvSpPr/>
          <p:nvPr/>
        </p:nvSpPr>
        <p:spPr>
          <a:xfrm>
            <a:off x="474133" y="5815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1A1B6E-D202-014B-8C81-BBF3741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0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5673FF-0644-1D41-AE21-B6B6EE9663CD}"/>
              </a:ext>
            </a:extLst>
          </p:cNvPr>
          <p:cNvSpPr/>
          <p:nvPr/>
        </p:nvSpPr>
        <p:spPr>
          <a:xfrm>
            <a:off x="612747" y="3579075"/>
            <a:ext cx="3087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35 PR fusionnées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625DC-E5E2-BD4F-9E3F-258E49CE3B28}"/>
              </a:ext>
            </a:extLst>
          </p:cNvPr>
          <p:cNvSpPr/>
          <p:nvPr/>
        </p:nvSpPr>
        <p:spPr>
          <a:xfrm>
            <a:off x="8610600" y="3568283"/>
            <a:ext cx="332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305 commits dans la master</a:t>
            </a:r>
          </a:p>
        </p:txBody>
      </p:sp>
      <p:pic>
        <p:nvPicPr>
          <p:cNvPr id="1028" name="Picture 4" descr="Git commit images vectorielles, Git commit vecteurs libres de droits |  Depositphotos">
            <a:extLst>
              <a:ext uri="{FF2B5EF4-FFF2-40B4-BE49-F238E27FC236}">
                <a16:creationId xmlns:a16="http://schemas.microsoft.com/office/drawing/2014/main" id="{AF3155C2-228B-E84A-AE83-EA6DB6E0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218" y="1999994"/>
            <a:ext cx="1700824" cy="17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57C486-EDBC-1242-B024-06B37A9A489E}"/>
              </a:ext>
            </a:extLst>
          </p:cNvPr>
          <p:cNvSpPr/>
          <p:nvPr/>
        </p:nvSpPr>
        <p:spPr>
          <a:xfrm>
            <a:off x="4991271" y="3579075"/>
            <a:ext cx="2671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34 PR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refusées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A8C34D8-A7D6-2D4D-B9C6-1FDD94A7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9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493457" y="2057051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82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216063" y="804203"/>
            <a:ext cx="797481" cy="3256195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 err="1">
                <a:solidFill>
                  <a:schemeClr val="bg1"/>
                </a:solidFill>
              </a:rPr>
              <a:t>Difficultés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010921" y="-2471019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989643" y="1984901"/>
            <a:ext cx="24783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Compréhension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58518" y="2972414"/>
            <a:ext cx="3550984" cy="1348258"/>
            <a:chOff x="1458138" y="3802106"/>
            <a:chExt cx="3550984" cy="13482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58138" y="3802106"/>
              <a:ext cx="2317376" cy="338554"/>
              <a:chOff x="1454742" y="3619023"/>
              <a:chExt cx="2317376" cy="33855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404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Projet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mal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documenté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39F3A3-80E4-4CC0-8DA3-EAFE8F0682BA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58138" y="4181387"/>
              <a:ext cx="3550984" cy="338554"/>
              <a:chOff x="1454742" y="3619023"/>
              <a:chExt cx="3550984" cy="33855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2740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Erreurs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conceptuelles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omnipresentes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7A34A1-F200-46C3-A2E2-D91578889A0E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434BC-D49F-4B6E-89C4-16256F9B757D}"/>
                </a:ext>
              </a:extLst>
            </p:cNvPr>
            <p:cNvSpPr/>
            <p:nvPr/>
          </p:nvSpPr>
          <p:spPr>
            <a:xfrm>
              <a:off x="1735084" y="4560668"/>
              <a:ext cx="23829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Diagramme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non mis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à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jour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E4D687E-38A1-4C36-BF96-E569B9787B0D}"/>
              </a:ext>
            </a:extLst>
          </p:cNvPr>
          <p:cNvSpPr/>
          <p:nvPr/>
        </p:nvSpPr>
        <p:spPr>
          <a:xfrm>
            <a:off x="6763108" y="2138543"/>
            <a:ext cx="29732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Attente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professeur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A71ABE2-ACA0-43A9-918D-1E295AA51D17}"/>
              </a:ext>
            </a:extLst>
          </p:cNvPr>
          <p:cNvGrpSpPr/>
          <p:nvPr/>
        </p:nvGrpSpPr>
        <p:grpSpPr>
          <a:xfrm>
            <a:off x="5999534" y="2982673"/>
            <a:ext cx="5010550" cy="1680019"/>
            <a:chOff x="6228874" y="3840451"/>
            <a:chExt cx="5010550" cy="168001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97C71C-8D87-47CB-87AF-90D7EB0A8D8A}"/>
                </a:ext>
              </a:extLst>
            </p:cNvPr>
            <p:cNvGrpSpPr/>
            <p:nvPr/>
          </p:nvGrpSpPr>
          <p:grpSpPr>
            <a:xfrm>
              <a:off x="6228874" y="3840451"/>
              <a:ext cx="5010550" cy="338554"/>
              <a:chOff x="1454742" y="3619023"/>
              <a:chExt cx="5010550" cy="33855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D00E1EF-460E-4EB2-A3C6-6F0DEAE7E73B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473360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Difficultés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pour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comprendre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les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attentes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du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professeur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FC2A189-EDA9-45DE-A0C2-9BCC704FEB8C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C7A80D1-A6B5-43E6-AF17-8304A6C9E6FD}"/>
                </a:ext>
              </a:extLst>
            </p:cNvPr>
            <p:cNvSpPr/>
            <p:nvPr/>
          </p:nvSpPr>
          <p:spPr>
            <a:xfrm>
              <a:off x="6228874" y="4703441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5E16D8-273D-40CB-858B-9177A330DF76}"/>
                </a:ext>
              </a:extLst>
            </p:cNvPr>
            <p:cNvSpPr/>
            <p:nvPr/>
          </p:nvSpPr>
          <p:spPr>
            <a:xfrm>
              <a:off x="6228874" y="5438194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517</Words>
  <Application>Microsoft Macintosh PowerPoint</Application>
  <PresentationFormat>Grand écran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3" baseType="lpstr">
      <vt:lpstr>Airbnb Cereal Light</vt:lpstr>
      <vt:lpstr>Arial</vt:lpstr>
      <vt:lpstr>Beirut</vt:lpstr>
      <vt:lpstr>Calibri</vt:lpstr>
      <vt:lpstr>Circular</vt:lpstr>
      <vt:lpstr>Josefin Sans</vt:lpstr>
      <vt:lpstr>Work Sans</vt:lpstr>
      <vt:lpstr>Office Theme</vt:lpstr>
      <vt:lpstr>PROJET APARTMENTS</vt:lpstr>
      <vt:lpstr>PLAN</vt:lpstr>
      <vt:lpstr>Présentation PowerPoint</vt:lpstr>
      <vt:lpstr>Evolutions et nouveautés</vt:lpstr>
      <vt:lpstr>Présentation PowerPoint</vt:lpstr>
      <vt:lpstr>Présentation PowerPoint</vt:lpstr>
      <vt:lpstr>Présentation PowerPoint</vt:lpstr>
      <vt:lpstr>Fun Facts</vt:lpstr>
      <vt:lpstr>Difficultés</vt:lpstr>
      <vt:lpstr>Présentation PowerPoint</vt:lpstr>
      <vt:lpstr>Product</vt:lpstr>
      <vt:lpstr>Présentation PowerPoint</vt:lpstr>
      <vt:lpstr>Competition</vt:lpstr>
      <vt:lpstr>Our Team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Abla MIKOU</cp:lastModifiedBy>
  <cp:revision>52</cp:revision>
  <dcterms:created xsi:type="dcterms:W3CDTF">2021-02-20T13:18:17Z</dcterms:created>
  <dcterms:modified xsi:type="dcterms:W3CDTF">2021-06-28T15:37:05Z</dcterms:modified>
</cp:coreProperties>
</file>